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710" r:id="rId2"/>
  </p:sldMasterIdLst>
  <p:notesMasterIdLst>
    <p:notesMasterId r:id="rId45"/>
  </p:notesMasterIdLst>
  <p:sldIdLst>
    <p:sldId id="359" r:id="rId3"/>
    <p:sldId id="360" r:id="rId4"/>
    <p:sldId id="361" r:id="rId5"/>
    <p:sldId id="389" r:id="rId6"/>
    <p:sldId id="432" r:id="rId7"/>
    <p:sldId id="362" r:id="rId8"/>
    <p:sldId id="394" r:id="rId9"/>
    <p:sldId id="395" r:id="rId10"/>
    <p:sldId id="426" r:id="rId11"/>
    <p:sldId id="427" r:id="rId12"/>
    <p:sldId id="428" r:id="rId13"/>
    <p:sldId id="430" r:id="rId14"/>
    <p:sldId id="451" r:id="rId15"/>
    <p:sldId id="441" r:id="rId16"/>
    <p:sldId id="407" r:id="rId17"/>
    <p:sldId id="408" r:id="rId18"/>
    <p:sldId id="409" r:id="rId19"/>
    <p:sldId id="454" r:id="rId20"/>
    <p:sldId id="455" r:id="rId21"/>
    <p:sldId id="411" r:id="rId22"/>
    <p:sldId id="452" r:id="rId23"/>
    <p:sldId id="453" r:id="rId24"/>
    <p:sldId id="417" r:id="rId25"/>
    <p:sldId id="418" r:id="rId26"/>
    <p:sldId id="419" r:id="rId27"/>
    <p:sldId id="420" r:id="rId28"/>
    <p:sldId id="416" r:id="rId29"/>
    <p:sldId id="363" r:id="rId30"/>
    <p:sldId id="364" r:id="rId31"/>
    <p:sldId id="365" r:id="rId32"/>
    <p:sldId id="366" r:id="rId33"/>
    <p:sldId id="367" r:id="rId34"/>
    <p:sldId id="368" r:id="rId35"/>
    <p:sldId id="449" r:id="rId36"/>
    <p:sldId id="443" r:id="rId37"/>
    <p:sldId id="444" r:id="rId38"/>
    <p:sldId id="446" r:id="rId39"/>
    <p:sldId id="447" r:id="rId40"/>
    <p:sldId id="448" r:id="rId41"/>
    <p:sldId id="442" r:id="rId42"/>
    <p:sldId id="450" r:id="rId43"/>
    <p:sldId id="415" r:id="rId4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9FB"/>
    <a:srgbClr val="000000"/>
    <a:srgbClr val="C40D1E"/>
    <a:srgbClr val="FF6C00"/>
    <a:srgbClr val="1F90CC"/>
    <a:srgbClr val="9013FE"/>
    <a:srgbClr val="434343"/>
    <a:srgbClr val="C40E02"/>
    <a:srgbClr val="FFFFFF"/>
    <a:srgbClr val="49C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1137" autoAdjust="0"/>
    <p:restoredTop sz="84321" autoAdjust="0"/>
  </p:normalViewPr>
  <p:slideViewPr>
    <p:cSldViewPr snapToGrid="0" snapToObjects="1">
      <p:cViewPr varScale="1">
        <p:scale>
          <a:sx n="116" d="100"/>
          <a:sy n="116" d="100"/>
        </p:scale>
        <p:origin x="612" y="10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showGuides="1">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A6180F-3EA1-4748-B4F4-956BB5176995}" type="datetimeFigureOut">
              <a:rPr lang="de-DE" smtClean="0"/>
              <a:t>18.04.2023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C3961-1900-1342-BF9B-82C3215CD312}" type="slidenum">
              <a:rPr lang="de-DE" smtClean="0"/>
              <a:t>‹Nr.›</a:t>
            </a:fld>
            <a:endParaRPr lang="de-DE"/>
          </a:p>
        </p:txBody>
      </p:sp>
    </p:spTree>
    <p:extLst>
      <p:ext uri="{BB962C8B-B14F-4D97-AF65-F5344CB8AC3E}">
        <p14:creationId xmlns:p14="http://schemas.microsoft.com/office/powerpoint/2010/main" val="84893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3C3961-1900-1342-BF9B-82C3215CD312}" type="slidenum">
              <a:rPr lang="de-DE" smtClean="0"/>
              <a:t>1</a:t>
            </a:fld>
            <a:endParaRPr lang="de-DE"/>
          </a:p>
        </p:txBody>
      </p:sp>
    </p:spTree>
    <p:extLst>
      <p:ext uri="{BB962C8B-B14F-4D97-AF65-F5344CB8AC3E}">
        <p14:creationId xmlns:p14="http://schemas.microsoft.com/office/powerpoint/2010/main" val="3914784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el - Text ">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704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Inhalt - Text und Stichpunkte">
    <p:spTree>
      <p:nvGrpSpPr>
        <p:cNvPr id="1" name=""/>
        <p:cNvGrpSpPr/>
        <p:nvPr/>
      </p:nvGrpSpPr>
      <p:grpSpPr>
        <a:xfrm>
          <a:off x="0" y="0"/>
          <a:ext cx="0" cy="0"/>
          <a:chOff x="0" y="0"/>
          <a:chExt cx="0" cy="0"/>
        </a:xfrm>
      </p:grpSpPr>
      <p:sp>
        <p:nvSpPr>
          <p:cNvPr id="5" name="Textplatzhalter 5">
            <a:extLst>
              <a:ext uri="{FF2B5EF4-FFF2-40B4-BE49-F238E27FC236}">
                <a16:creationId xmlns:a16="http://schemas.microsoft.com/office/drawing/2014/main" id="{D7BD4116-72F8-7D4E-846E-4E9887F60C02}"/>
              </a:ext>
            </a:extLst>
          </p:cNvPr>
          <p:cNvSpPr>
            <a:spLocks noGrp="1"/>
          </p:cNvSpPr>
          <p:nvPr>
            <p:ph type="body" sz="quarter" idx="18" hasCustomPrompt="1"/>
          </p:nvPr>
        </p:nvSpPr>
        <p:spPr>
          <a:xfrm>
            <a:off x="550799" y="1268963"/>
            <a:ext cx="5545201" cy="4506685"/>
          </a:xfrm>
          <a:prstGeom prst="rect">
            <a:avLst/>
          </a:prstGeom>
        </p:spPr>
        <p:txBody>
          <a:bodyPr lIns="0" tIns="0" rIns="0" bIns="0"/>
          <a:lstStyle>
            <a:lvl1pPr marL="228600" indent="-228600">
              <a:lnSpc>
                <a:spcPts val="2400"/>
              </a:lnSpc>
              <a:buClr>
                <a:srgbClr val="C40D1E"/>
              </a:buClr>
              <a:buSzPct val="100000"/>
              <a:buFont typeface="Wingdings" panose="05000000000000000000" pitchFamily="2" charset="2"/>
              <a:buChar char="§"/>
              <a:defRPr sz="2000" b="1">
                <a:solidFill>
                  <a:schemeClr val="tx1">
                    <a:lumMod val="50000"/>
                  </a:schemeClr>
                </a:solidFill>
                <a:latin typeface="+mn-lt"/>
                <a:cs typeface="Arial" panose="020B0604020202020204" pitchFamily="34" charset="0"/>
              </a:defRPr>
            </a:lvl1pPr>
            <a:lvl2pPr marL="685800" indent="-228600">
              <a:lnSpc>
                <a:spcPts val="2400"/>
              </a:lnSpc>
              <a:spcBef>
                <a:spcPts val="0"/>
              </a:spcBef>
              <a:buFont typeface="Wingdings" panose="05000000000000000000" pitchFamily="2" charset="2"/>
              <a:buChar char="§"/>
              <a:defRPr sz="1800">
                <a:solidFill>
                  <a:schemeClr val="tx1">
                    <a:lumMod val="50000"/>
                  </a:schemeClr>
                </a:solidFill>
                <a:latin typeface="+mn-lt"/>
                <a:cs typeface="Arial" panose="020B0604020202020204" pitchFamily="34" charset="0"/>
              </a:defRPr>
            </a:lvl2pPr>
            <a:lvl3pPr marL="1143000" indent="-228600">
              <a:lnSpc>
                <a:spcPts val="2400"/>
              </a:lnSpc>
              <a:spcBef>
                <a:spcPts val="0"/>
              </a:spcBef>
              <a:buFont typeface="Wingdings" panose="05000000000000000000" pitchFamily="2" charset="2"/>
              <a:buChar char="§"/>
              <a:defRPr sz="1800">
                <a:solidFill>
                  <a:schemeClr val="tx1">
                    <a:lumMod val="50000"/>
                  </a:schemeClr>
                </a:solidFill>
                <a:latin typeface="+mn-lt"/>
                <a:cs typeface="Arial" panose="020B0604020202020204" pitchFamily="34" charset="0"/>
              </a:defRPr>
            </a:lvl3pPr>
            <a:lvl4pPr marL="1600200" indent="-228600">
              <a:lnSpc>
                <a:spcPts val="2400"/>
              </a:lnSpc>
              <a:spcBef>
                <a:spcPts val="0"/>
              </a:spcBef>
              <a:buFont typeface="Wingdings" panose="05000000000000000000" pitchFamily="2" charset="2"/>
              <a:buChar char="§"/>
              <a:defRPr sz="1800">
                <a:solidFill>
                  <a:schemeClr val="tx1">
                    <a:lumMod val="50000"/>
                  </a:schemeClr>
                </a:solidFill>
                <a:latin typeface="+mn-lt"/>
                <a:cs typeface="Arial" panose="020B0604020202020204" pitchFamily="34" charset="0"/>
              </a:defRPr>
            </a:lvl4pPr>
            <a:lvl5pPr marL="2057400" indent="-228600">
              <a:lnSpc>
                <a:spcPts val="2400"/>
              </a:lnSpc>
              <a:spcBef>
                <a:spcPts val="0"/>
              </a:spcBef>
              <a:buFont typeface="Wingdings" panose="05000000000000000000" pitchFamily="2" charset="2"/>
              <a:buChar char="§"/>
              <a:defRPr sz="1800">
                <a:solidFill>
                  <a:schemeClr val="tx1">
                    <a:lumMod val="50000"/>
                  </a:schemeClr>
                </a:solidFill>
                <a:latin typeface="+mn-lt"/>
                <a:cs typeface="Arial" panose="020B0604020202020204" pitchFamily="34" charset="0"/>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p:txBody>
      </p:sp>
      <p:sp>
        <p:nvSpPr>
          <p:cNvPr id="7" name="Textplatzhalter 17">
            <a:extLst>
              <a:ext uri="{FF2B5EF4-FFF2-40B4-BE49-F238E27FC236}">
                <a16:creationId xmlns:a16="http://schemas.microsoft.com/office/drawing/2014/main" id="{5B12DAD6-93EF-5042-858F-4BB3334F107E}"/>
              </a:ext>
            </a:extLst>
          </p:cNvPr>
          <p:cNvSpPr>
            <a:spLocks noGrp="1"/>
          </p:cNvSpPr>
          <p:nvPr>
            <p:ph type="body" sz="quarter" idx="14" hasCustomPrompt="1"/>
          </p:nvPr>
        </p:nvSpPr>
        <p:spPr>
          <a:xfrm>
            <a:off x="555867" y="396545"/>
            <a:ext cx="8311908" cy="717437"/>
          </a:xfrm>
          <a:prstGeom prst="rect">
            <a:avLst/>
          </a:prstGeom>
        </p:spPr>
        <p:txBody>
          <a:bodyPr lIns="0" tIns="0" rIns="0" bIns="0" anchor="t" anchorCtr="0"/>
          <a:lstStyle>
            <a:lvl1pPr marL="0" indent="0">
              <a:lnSpc>
                <a:spcPts val="2800"/>
              </a:lnSpc>
              <a:spcBef>
                <a:spcPts val="0"/>
              </a:spcBef>
              <a:buNone/>
              <a:defRPr sz="2400" b="1">
                <a:solidFill>
                  <a:srgbClr val="C40D1E"/>
                </a:solidFill>
                <a:latin typeface="+mn-lt"/>
                <a:cs typeface="Arial" panose="020B0604020202020204" pitchFamily="34" charset="0"/>
              </a:defRPr>
            </a:lvl1pPr>
          </a:lstStyle>
          <a:p>
            <a:r>
              <a:rPr lang="en-US" noProof="0" dirty="0"/>
              <a:t>Headline</a:t>
            </a:r>
            <a:br>
              <a:rPr lang="en-US" noProof="0" dirty="0"/>
            </a:br>
            <a:r>
              <a:rPr lang="en-US" noProof="0" dirty="0"/>
              <a:t>optionally 2 lines</a:t>
            </a:r>
          </a:p>
        </p:txBody>
      </p:sp>
      <p:sp>
        <p:nvSpPr>
          <p:cNvPr id="2" name="Textplatzhalter 5">
            <a:extLst>
              <a:ext uri="{FF2B5EF4-FFF2-40B4-BE49-F238E27FC236}">
                <a16:creationId xmlns:a16="http://schemas.microsoft.com/office/drawing/2014/main" id="{124D4CAA-133B-B88A-74F8-407F69B24926}"/>
              </a:ext>
            </a:extLst>
          </p:cNvPr>
          <p:cNvSpPr>
            <a:spLocks noGrp="1"/>
          </p:cNvSpPr>
          <p:nvPr>
            <p:ph type="body" sz="quarter" idx="19" hasCustomPrompt="1"/>
          </p:nvPr>
        </p:nvSpPr>
        <p:spPr>
          <a:xfrm>
            <a:off x="6114945" y="1262740"/>
            <a:ext cx="5545201" cy="4506685"/>
          </a:xfrm>
          <a:prstGeom prst="rect">
            <a:avLst/>
          </a:prstGeom>
        </p:spPr>
        <p:txBody>
          <a:bodyPr lIns="0" tIns="0" rIns="0" bIns="0"/>
          <a:lstStyle>
            <a:lvl1pPr marL="228600" indent="-228600">
              <a:lnSpc>
                <a:spcPts val="2400"/>
              </a:lnSpc>
              <a:buClr>
                <a:srgbClr val="C40D1E"/>
              </a:buClr>
              <a:buSzPct val="100000"/>
              <a:buFont typeface="Wingdings" panose="05000000000000000000" pitchFamily="2" charset="2"/>
              <a:buChar char="§"/>
              <a:defRPr sz="2000" b="1">
                <a:solidFill>
                  <a:schemeClr val="tx1">
                    <a:lumMod val="50000"/>
                  </a:schemeClr>
                </a:solidFill>
                <a:latin typeface="+mn-lt"/>
                <a:cs typeface="Arial" panose="020B0604020202020204" pitchFamily="34" charset="0"/>
              </a:defRPr>
            </a:lvl1pPr>
            <a:lvl2pPr marL="685800" indent="-228600">
              <a:lnSpc>
                <a:spcPts val="2400"/>
              </a:lnSpc>
              <a:spcBef>
                <a:spcPts val="0"/>
              </a:spcBef>
              <a:buFont typeface="Wingdings" panose="05000000000000000000" pitchFamily="2" charset="2"/>
              <a:buChar char="§"/>
              <a:defRPr sz="1800">
                <a:solidFill>
                  <a:schemeClr val="tx1">
                    <a:lumMod val="50000"/>
                  </a:schemeClr>
                </a:solidFill>
                <a:latin typeface="+mn-lt"/>
                <a:cs typeface="Arial" panose="020B0604020202020204" pitchFamily="34" charset="0"/>
              </a:defRPr>
            </a:lvl2pPr>
            <a:lvl3pPr marL="1143000" indent="-228600">
              <a:lnSpc>
                <a:spcPts val="2400"/>
              </a:lnSpc>
              <a:spcBef>
                <a:spcPts val="0"/>
              </a:spcBef>
              <a:buFont typeface="Wingdings" panose="05000000000000000000" pitchFamily="2" charset="2"/>
              <a:buChar char="§"/>
              <a:defRPr sz="1800">
                <a:solidFill>
                  <a:schemeClr val="tx1">
                    <a:lumMod val="50000"/>
                  </a:schemeClr>
                </a:solidFill>
                <a:latin typeface="+mn-lt"/>
                <a:cs typeface="Arial" panose="020B0604020202020204" pitchFamily="34" charset="0"/>
              </a:defRPr>
            </a:lvl3pPr>
            <a:lvl4pPr marL="1600200" indent="-228600">
              <a:lnSpc>
                <a:spcPts val="2400"/>
              </a:lnSpc>
              <a:spcBef>
                <a:spcPts val="0"/>
              </a:spcBef>
              <a:buFont typeface="Wingdings" panose="05000000000000000000" pitchFamily="2" charset="2"/>
              <a:buChar char="§"/>
              <a:defRPr sz="1800">
                <a:solidFill>
                  <a:schemeClr val="tx1">
                    <a:lumMod val="50000"/>
                  </a:schemeClr>
                </a:solidFill>
                <a:latin typeface="+mn-lt"/>
                <a:cs typeface="Arial" panose="020B0604020202020204" pitchFamily="34" charset="0"/>
              </a:defRPr>
            </a:lvl4pPr>
            <a:lvl5pPr marL="2057400" indent="-228600">
              <a:lnSpc>
                <a:spcPts val="2400"/>
              </a:lnSpc>
              <a:spcBef>
                <a:spcPts val="0"/>
              </a:spcBef>
              <a:buFont typeface="Wingdings" panose="05000000000000000000" pitchFamily="2" charset="2"/>
              <a:buChar char="§"/>
              <a:defRPr sz="1800">
                <a:solidFill>
                  <a:schemeClr val="tx1">
                    <a:lumMod val="50000"/>
                  </a:schemeClr>
                </a:solidFill>
                <a:latin typeface="+mn-lt"/>
                <a:cs typeface="Arial" panose="020B0604020202020204" pitchFamily="34" charset="0"/>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p:txBody>
      </p:sp>
    </p:spTree>
    <p:extLst>
      <p:ext uri="{BB962C8B-B14F-4D97-AF65-F5344CB8AC3E}">
        <p14:creationId xmlns:p14="http://schemas.microsoft.com/office/powerpoint/2010/main" val="420617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halt - Text und Stichpunkte">
    <p:spTree>
      <p:nvGrpSpPr>
        <p:cNvPr id="1" name=""/>
        <p:cNvGrpSpPr/>
        <p:nvPr/>
      </p:nvGrpSpPr>
      <p:grpSpPr>
        <a:xfrm>
          <a:off x="0" y="0"/>
          <a:ext cx="0" cy="0"/>
          <a:chOff x="0" y="0"/>
          <a:chExt cx="0" cy="0"/>
        </a:xfrm>
      </p:grpSpPr>
      <p:sp>
        <p:nvSpPr>
          <p:cNvPr id="5" name="Textplatzhalter 5">
            <a:extLst>
              <a:ext uri="{FF2B5EF4-FFF2-40B4-BE49-F238E27FC236}">
                <a16:creationId xmlns:a16="http://schemas.microsoft.com/office/drawing/2014/main" id="{D7BD4116-72F8-7D4E-846E-4E9887F60C02}"/>
              </a:ext>
            </a:extLst>
          </p:cNvPr>
          <p:cNvSpPr>
            <a:spLocks noGrp="1"/>
          </p:cNvSpPr>
          <p:nvPr>
            <p:ph type="body" sz="quarter" idx="18" hasCustomPrompt="1"/>
          </p:nvPr>
        </p:nvSpPr>
        <p:spPr>
          <a:xfrm>
            <a:off x="550799" y="1268963"/>
            <a:ext cx="11075143" cy="4506685"/>
          </a:xfrm>
          <a:prstGeom prst="rect">
            <a:avLst/>
          </a:prstGeom>
        </p:spPr>
        <p:txBody>
          <a:bodyPr lIns="0" tIns="0" rIns="0" bIns="0"/>
          <a:lstStyle>
            <a:lvl1pPr marL="228600" indent="-228600">
              <a:lnSpc>
                <a:spcPts val="2400"/>
              </a:lnSpc>
              <a:buClr>
                <a:srgbClr val="C40D1E"/>
              </a:buClr>
              <a:buSzPct val="100000"/>
              <a:buFont typeface="Wingdings" panose="05000000000000000000" pitchFamily="2" charset="2"/>
              <a:buChar char="§"/>
              <a:defRPr sz="2000" b="1">
                <a:solidFill>
                  <a:srgbClr val="000000"/>
                </a:solidFill>
                <a:latin typeface="+mn-lt"/>
                <a:cs typeface="Arial" panose="020B0604020202020204" pitchFamily="34" charset="0"/>
              </a:defRPr>
            </a:lvl1pPr>
            <a:lvl2pPr marL="685800" indent="-228600">
              <a:lnSpc>
                <a:spcPts val="2400"/>
              </a:lnSpc>
              <a:spcBef>
                <a:spcPts val="0"/>
              </a:spcBef>
              <a:buFont typeface="Wingdings" panose="05000000000000000000" pitchFamily="2" charset="2"/>
              <a:buChar char="§"/>
              <a:defRPr sz="1800">
                <a:solidFill>
                  <a:srgbClr val="000000"/>
                </a:solidFill>
                <a:latin typeface="+mn-lt"/>
                <a:cs typeface="Arial" panose="020B0604020202020204" pitchFamily="34" charset="0"/>
              </a:defRPr>
            </a:lvl2pPr>
            <a:lvl3pPr marL="1143000" indent="-228600">
              <a:lnSpc>
                <a:spcPts val="2400"/>
              </a:lnSpc>
              <a:spcBef>
                <a:spcPts val="0"/>
              </a:spcBef>
              <a:buFont typeface="Wingdings" panose="05000000000000000000" pitchFamily="2" charset="2"/>
              <a:buChar char="§"/>
              <a:defRPr sz="1800">
                <a:solidFill>
                  <a:srgbClr val="000000"/>
                </a:solidFill>
                <a:latin typeface="+mn-lt"/>
                <a:cs typeface="Arial" panose="020B0604020202020204" pitchFamily="34" charset="0"/>
              </a:defRPr>
            </a:lvl3pPr>
            <a:lvl4pPr marL="1600200" indent="-228600">
              <a:lnSpc>
                <a:spcPts val="2400"/>
              </a:lnSpc>
              <a:spcBef>
                <a:spcPts val="0"/>
              </a:spcBef>
              <a:buFont typeface="Wingdings" panose="05000000000000000000" pitchFamily="2" charset="2"/>
              <a:buChar char="§"/>
              <a:defRPr sz="1800">
                <a:solidFill>
                  <a:srgbClr val="000000"/>
                </a:solidFill>
                <a:latin typeface="+mn-lt"/>
                <a:cs typeface="Arial" panose="020B0604020202020204" pitchFamily="34" charset="0"/>
              </a:defRPr>
            </a:lvl4pPr>
            <a:lvl5pPr marL="2057400" indent="-228600">
              <a:lnSpc>
                <a:spcPts val="2400"/>
              </a:lnSpc>
              <a:spcBef>
                <a:spcPts val="0"/>
              </a:spcBef>
              <a:buFont typeface="Wingdings" panose="05000000000000000000" pitchFamily="2" charset="2"/>
              <a:buChar char="§"/>
              <a:defRPr sz="1800">
                <a:solidFill>
                  <a:srgbClr val="000000"/>
                </a:solidFill>
                <a:latin typeface="+mn-lt"/>
                <a:cs typeface="Arial" panose="020B0604020202020204" pitchFamily="34" charset="0"/>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p:txBody>
      </p:sp>
      <p:sp>
        <p:nvSpPr>
          <p:cNvPr id="7" name="Textplatzhalter 17">
            <a:extLst>
              <a:ext uri="{FF2B5EF4-FFF2-40B4-BE49-F238E27FC236}">
                <a16:creationId xmlns:a16="http://schemas.microsoft.com/office/drawing/2014/main" id="{5B12DAD6-93EF-5042-858F-4BB3334F107E}"/>
              </a:ext>
            </a:extLst>
          </p:cNvPr>
          <p:cNvSpPr>
            <a:spLocks noGrp="1"/>
          </p:cNvSpPr>
          <p:nvPr>
            <p:ph type="body" sz="quarter" idx="14" hasCustomPrompt="1"/>
          </p:nvPr>
        </p:nvSpPr>
        <p:spPr>
          <a:xfrm>
            <a:off x="555867" y="396545"/>
            <a:ext cx="8311908" cy="717437"/>
          </a:xfrm>
          <a:prstGeom prst="rect">
            <a:avLst/>
          </a:prstGeom>
        </p:spPr>
        <p:txBody>
          <a:bodyPr lIns="0" tIns="0" rIns="0" bIns="0" anchor="t" anchorCtr="0"/>
          <a:lstStyle>
            <a:lvl1pPr marL="0" indent="0">
              <a:lnSpc>
                <a:spcPts val="2800"/>
              </a:lnSpc>
              <a:spcBef>
                <a:spcPts val="0"/>
              </a:spcBef>
              <a:buNone/>
              <a:defRPr sz="2400" b="1">
                <a:solidFill>
                  <a:srgbClr val="C40D1E"/>
                </a:solidFill>
                <a:latin typeface="+mn-lt"/>
                <a:cs typeface="Arial" panose="020B0604020202020204" pitchFamily="34" charset="0"/>
              </a:defRPr>
            </a:lvl1pPr>
          </a:lstStyle>
          <a:p>
            <a:r>
              <a:rPr lang="en-US" noProof="0" dirty="0"/>
              <a:t>Headline</a:t>
            </a:r>
            <a:br>
              <a:rPr lang="en-US" noProof="0" dirty="0"/>
            </a:br>
            <a:r>
              <a:rPr lang="en-US" noProof="0" dirty="0"/>
              <a:t>optionally 2 lines</a:t>
            </a:r>
          </a:p>
        </p:txBody>
      </p:sp>
    </p:spTree>
    <p:extLst>
      <p:ext uri="{BB962C8B-B14F-4D97-AF65-F5344CB8AC3E}">
        <p14:creationId xmlns:p14="http://schemas.microsoft.com/office/powerpoint/2010/main" val="143147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platzhalter 17">
            <a:extLst>
              <a:ext uri="{FF2B5EF4-FFF2-40B4-BE49-F238E27FC236}">
                <a16:creationId xmlns:a16="http://schemas.microsoft.com/office/drawing/2014/main" id="{E494F037-B453-E6C3-6931-1688CF9B959E}"/>
              </a:ext>
            </a:extLst>
          </p:cNvPr>
          <p:cNvSpPr>
            <a:spLocks noGrp="1"/>
          </p:cNvSpPr>
          <p:nvPr>
            <p:ph type="body" sz="quarter" idx="14" hasCustomPrompt="1"/>
          </p:nvPr>
        </p:nvSpPr>
        <p:spPr>
          <a:xfrm>
            <a:off x="555867" y="2582402"/>
            <a:ext cx="8311908" cy="717437"/>
          </a:xfrm>
          <a:prstGeom prst="rect">
            <a:avLst/>
          </a:prstGeom>
        </p:spPr>
        <p:txBody>
          <a:bodyPr lIns="0" tIns="0" rIns="0" bIns="0" anchor="t" anchorCtr="0"/>
          <a:lstStyle>
            <a:lvl1pPr marL="0" indent="0">
              <a:lnSpc>
                <a:spcPts val="3700"/>
              </a:lnSpc>
              <a:spcBef>
                <a:spcPts val="0"/>
              </a:spcBef>
              <a:buNone/>
              <a:defRPr sz="3700" b="1">
                <a:solidFill>
                  <a:srgbClr val="C40D1E"/>
                </a:solidFill>
                <a:latin typeface="+mn-lt"/>
                <a:cs typeface="Arial" panose="020B0604020202020204" pitchFamily="34" charset="0"/>
              </a:defRPr>
            </a:lvl1pPr>
          </a:lstStyle>
          <a:p>
            <a:r>
              <a:rPr lang="en-US" noProof="0" dirty="0"/>
              <a:t>Headline</a:t>
            </a:r>
            <a:br>
              <a:rPr lang="en-US" noProof="0" dirty="0"/>
            </a:br>
            <a:r>
              <a:rPr lang="en-US" noProof="0" dirty="0"/>
              <a:t>optionally 2 lines</a:t>
            </a:r>
          </a:p>
        </p:txBody>
      </p:sp>
      <p:sp>
        <p:nvSpPr>
          <p:cNvPr id="5" name="Textplatzhalter 17">
            <a:extLst>
              <a:ext uri="{FF2B5EF4-FFF2-40B4-BE49-F238E27FC236}">
                <a16:creationId xmlns:a16="http://schemas.microsoft.com/office/drawing/2014/main" id="{A837A2E9-5AA7-3D02-1A49-6988BEC5B8B2}"/>
              </a:ext>
            </a:extLst>
          </p:cNvPr>
          <p:cNvSpPr>
            <a:spLocks noGrp="1"/>
          </p:cNvSpPr>
          <p:nvPr>
            <p:ph type="body" sz="quarter" idx="15" hasCustomPrompt="1"/>
          </p:nvPr>
        </p:nvSpPr>
        <p:spPr>
          <a:xfrm>
            <a:off x="551510" y="4180427"/>
            <a:ext cx="8311908" cy="717437"/>
          </a:xfrm>
          <a:prstGeom prst="rect">
            <a:avLst/>
          </a:prstGeom>
        </p:spPr>
        <p:txBody>
          <a:bodyPr lIns="0" tIns="0" rIns="0" bIns="0" anchor="t" anchorCtr="0"/>
          <a:lstStyle>
            <a:lvl1pPr marL="0" indent="0">
              <a:lnSpc>
                <a:spcPct val="100000"/>
              </a:lnSpc>
              <a:spcBef>
                <a:spcPts val="0"/>
              </a:spcBef>
              <a:buNone/>
              <a:defRPr sz="2000" b="1">
                <a:solidFill>
                  <a:srgbClr val="000000"/>
                </a:solidFill>
                <a:latin typeface="+mn-lt"/>
                <a:cs typeface="Arial" panose="020B0604020202020204" pitchFamily="34" charset="0"/>
              </a:defRPr>
            </a:lvl1pPr>
          </a:lstStyle>
          <a:p>
            <a:r>
              <a:rPr lang="en-US" noProof="0" dirty="0"/>
              <a:t>Headline</a:t>
            </a:r>
            <a:br>
              <a:rPr lang="en-US" noProof="0" dirty="0"/>
            </a:br>
            <a:r>
              <a:rPr lang="en-US" noProof="0" dirty="0"/>
              <a:t>optionally 2 lines</a:t>
            </a:r>
          </a:p>
        </p:txBody>
      </p:sp>
    </p:spTree>
    <p:extLst>
      <p:ext uri="{BB962C8B-B14F-4D97-AF65-F5344CB8AC3E}">
        <p14:creationId xmlns:p14="http://schemas.microsoft.com/office/powerpoint/2010/main" val="36194989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hteck 4">
            <a:extLst>
              <a:ext uri="{FF2B5EF4-FFF2-40B4-BE49-F238E27FC236}">
                <a16:creationId xmlns:a16="http://schemas.microsoft.com/office/drawing/2014/main" id="{B97C5655-F240-634C-9B7B-B6181A1B3AF5}"/>
              </a:ext>
            </a:extLst>
          </p:cNvPr>
          <p:cNvSpPr/>
          <p:nvPr userDrawn="1"/>
        </p:nvSpPr>
        <p:spPr>
          <a:xfrm>
            <a:off x="0" y="1668462"/>
            <a:ext cx="12192000" cy="5189537"/>
          </a:xfrm>
          <a:custGeom>
            <a:avLst/>
            <a:gdLst>
              <a:gd name="connsiteX0" fmla="*/ 0 w 12192000"/>
              <a:gd name="connsiteY0" fmla="*/ 0 h 4760912"/>
              <a:gd name="connsiteX1" fmla="*/ 12192000 w 12192000"/>
              <a:gd name="connsiteY1" fmla="*/ 0 h 4760912"/>
              <a:gd name="connsiteX2" fmla="*/ 12192000 w 12192000"/>
              <a:gd name="connsiteY2" fmla="*/ 4760912 h 4760912"/>
              <a:gd name="connsiteX3" fmla="*/ 0 w 12192000"/>
              <a:gd name="connsiteY3" fmla="*/ 4760912 h 4760912"/>
              <a:gd name="connsiteX4" fmla="*/ 0 w 12192000"/>
              <a:gd name="connsiteY4" fmla="*/ 0 h 4760912"/>
              <a:gd name="connsiteX0" fmla="*/ 0 w 12192000"/>
              <a:gd name="connsiteY0" fmla="*/ 212725 h 4973637"/>
              <a:gd name="connsiteX1" fmla="*/ 12192000 w 12192000"/>
              <a:gd name="connsiteY1" fmla="*/ 0 h 4973637"/>
              <a:gd name="connsiteX2" fmla="*/ 12192000 w 12192000"/>
              <a:gd name="connsiteY2" fmla="*/ 4973637 h 4973637"/>
              <a:gd name="connsiteX3" fmla="*/ 0 w 12192000"/>
              <a:gd name="connsiteY3" fmla="*/ 4973637 h 4973637"/>
              <a:gd name="connsiteX4" fmla="*/ 0 w 12192000"/>
              <a:gd name="connsiteY4" fmla="*/ 212725 h 4973637"/>
              <a:gd name="connsiteX0" fmla="*/ 0 w 12192000"/>
              <a:gd name="connsiteY0" fmla="*/ 428625 h 5189537"/>
              <a:gd name="connsiteX1" fmla="*/ 12192000 w 12192000"/>
              <a:gd name="connsiteY1" fmla="*/ 0 h 5189537"/>
              <a:gd name="connsiteX2" fmla="*/ 12192000 w 12192000"/>
              <a:gd name="connsiteY2" fmla="*/ 5189537 h 5189537"/>
              <a:gd name="connsiteX3" fmla="*/ 0 w 12192000"/>
              <a:gd name="connsiteY3" fmla="*/ 5189537 h 5189537"/>
              <a:gd name="connsiteX4" fmla="*/ 0 w 12192000"/>
              <a:gd name="connsiteY4" fmla="*/ 428625 h 5189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189537">
                <a:moveTo>
                  <a:pt x="0" y="428625"/>
                </a:moveTo>
                <a:lnTo>
                  <a:pt x="12192000" y="0"/>
                </a:lnTo>
                <a:lnTo>
                  <a:pt x="12192000" y="5189537"/>
                </a:lnTo>
                <a:lnTo>
                  <a:pt x="0" y="5189537"/>
                </a:lnTo>
                <a:lnTo>
                  <a:pt x="0" y="428625"/>
                </a:lnTo>
                <a:close/>
              </a:path>
            </a:pathLst>
          </a:custGeom>
          <a:gradFill>
            <a:gsLst>
              <a:gs pos="0">
                <a:srgbClr val="FF6C00"/>
              </a:gs>
              <a:gs pos="100000">
                <a:srgbClr val="C40D1E"/>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F8DDEEBD-D00D-1249-9E02-EDC0548BFCAC}"/>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388168" y="378741"/>
            <a:ext cx="2250000" cy="774000"/>
          </a:xfrm>
          <a:prstGeom prst="rect">
            <a:avLst/>
          </a:prstGeom>
        </p:spPr>
      </p:pic>
      <p:grpSp>
        <p:nvGrpSpPr>
          <p:cNvPr id="2" name="Group 1">
            <a:extLst>
              <a:ext uri="{FF2B5EF4-FFF2-40B4-BE49-F238E27FC236}">
                <a16:creationId xmlns:a16="http://schemas.microsoft.com/office/drawing/2014/main" id="{33597FE0-CC24-D198-44F6-8B86AC8E52DB}"/>
              </a:ext>
            </a:extLst>
          </p:cNvPr>
          <p:cNvGrpSpPr/>
          <p:nvPr userDrawn="1"/>
        </p:nvGrpSpPr>
        <p:grpSpPr>
          <a:xfrm>
            <a:off x="9433249" y="6055568"/>
            <a:ext cx="2258008" cy="569167"/>
            <a:chOff x="9433249" y="6055568"/>
            <a:chExt cx="2258008" cy="569167"/>
          </a:xfrm>
        </p:grpSpPr>
        <p:sp>
          <p:nvSpPr>
            <p:cNvPr id="3" name="Rectangle: Rounded Corners 2">
              <a:extLst>
                <a:ext uri="{FF2B5EF4-FFF2-40B4-BE49-F238E27FC236}">
                  <a16:creationId xmlns:a16="http://schemas.microsoft.com/office/drawing/2014/main" id="{12D5CBC3-F82D-3CBE-40BC-802F674C616B}"/>
                </a:ext>
              </a:extLst>
            </p:cNvPr>
            <p:cNvSpPr/>
            <p:nvPr userDrawn="1"/>
          </p:nvSpPr>
          <p:spPr>
            <a:xfrm>
              <a:off x="9433249" y="6055568"/>
              <a:ext cx="2258008" cy="569167"/>
            </a:xfrm>
            <a:prstGeom prst="roundRect">
              <a:avLst>
                <a:gd name="adj" fmla="val 248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5A0E74B8-E76E-1A0B-C1A8-60E6BE5351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90187" y="6124808"/>
              <a:ext cx="2124769" cy="426320"/>
            </a:xfrm>
            <a:prstGeom prst="rect">
              <a:avLst/>
            </a:prstGeom>
          </p:spPr>
        </p:pic>
      </p:grpSp>
    </p:spTree>
    <p:extLst>
      <p:ext uri="{BB962C8B-B14F-4D97-AF65-F5344CB8AC3E}">
        <p14:creationId xmlns:p14="http://schemas.microsoft.com/office/powerpoint/2010/main" val="3079698843"/>
      </p:ext>
    </p:extLst>
  </p:cSld>
  <p:clrMap bg1="lt1" tx1="dk1" bg2="lt2" tx2="dk2" accent1="accent1" accent2="accent2" accent3="accent3" accent4="accent4" accent5="accent5" accent6="accent6" hlink="hlink" folHlink="folHlink"/>
  <p:sldLayoutIdLst>
    <p:sldLayoutId id="2147483713"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pos="7333" userDrawn="1">
          <p15:clr>
            <a:srgbClr val="F26B43"/>
          </p15:clr>
        </p15:guide>
        <p15:guide id="3" orient="horz" pos="346" userDrawn="1">
          <p15:clr>
            <a:srgbClr val="F26B43"/>
          </p15:clr>
        </p15:guide>
        <p15:guide id="4" pos="1232" userDrawn="1">
          <p15:clr>
            <a:srgbClr val="F26B43"/>
          </p15:clr>
        </p15:guide>
        <p15:guide id="5" orient="horz" pos="3974" userDrawn="1">
          <p15:clr>
            <a:srgbClr val="F26B43"/>
          </p15:clr>
        </p15:guide>
        <p15:guide id="6" orient="horz" pos="663" userDrawn="1">
          <p15:clr>
            <a:srgbClr val="F26B43"/>
          </p15:clr>
        </p15:guide>
        <p15:guide id="7" orient="horz" pos="1003" userDrawn="1">
          <p15:clr>
            <a:srgbClr val="F26B43"/>
          </p15:clr>
        </p15:guide>
        <p15:guide id="8" orient="horz" pos="1321" userDrawn="1">
          <p15:clr>
            <a:srgbClr val="F26B43"/>
          </p15:clr>
        </p15:guide>
        <p15:guide id="9" orient="horz" pos="1661" userDrawn="1">
          <p15:clr>
            <a:srgbClr val="F26B43"/>
          </p15:clr>
        </p15:guide>
        <p15:guide id="10" orient="horz" pos="2001" userDrawn="1">
          <p15:clr>
            <a:srgbClr val="F26B43"/>
          </p15:clr>
        </p15:guide>
        <p15:guide id="11" orient="horz" pos="3339" userDrawn="1">
          <p15:clr>
            <a:srgbClr val="F26B43"/>
          </p15:clr>
        </p15:guide>
        <p15:guide id="12" orient="horz" pos="2319" userDrawn="1">
          <p15:clr>
            <a:srgbClr val="F26B43"/>
          </p15:clr>
        </p15:guide>
        <p15:guide id="13" orient="horz" pos="2999" userDrawn="1">
          <p15:clr>
            <a:srgbClr val="F26B43"/>
          </p15:clr>
        </p15:guide>
        <p15:guide id="14" orient="horz" pos="3657" userDrawn="1">
          <p15:clr>
            <a:srgbClr val="F26B43"/>
          </p15:clr>
        </p15:guide>
        <p15:guide id="15" orient="horz" pos="2659" userDrawn="1">
          <p15:clr>
            <a:srgbClr val="F26B43"/>
          </p15:clr>
        </p15:guide>
        <p15:guide id="16" pos="2094" userDrawn="1">
          <p15:clr>
            <a:srgbClr val="F26B43"/>
          </p15:clr>
        </p15:guide>
        <p15:guide id="17" pos="2978" userDrawn="1">
          <p15:clr>
            <a:srgbClr val="F26B43"/>
          </p15:clr>
        </p15:guide>
        <p15:guide id="18" pos="3840" userDrawn="1">
          <p15:clr>
            <a:srgbClr val="F26B43"/>
          </p15:clr>
        </p15:guide>
        <p15:guide id="19" pos="4725" userDrawn="1">
          <p15:clr>
            <a:srgbClr val="F26B43"/>
          </p15:clr>
        </p15:guide>
        <p15:guide id="20" pos="5586" userDrawn="1">
          <p15:clr>
            <a:srgbClr val="F26B43"/>
          </p15:clr>
        </p15:guide>
        <p15:guide id="21" pos="647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1">
            <a:extLst>
              <a:ext uri="{FF2B5EF4-FFF2-40B4-BE49-F238E27FC236}">
                <a16:creationId xmlns:a16="http://schemas.microsoft.com/office/drawing/2014/main" id="{48266648-C51B-EA45-AE41-AF74B0A4657C}"/>
              </a:ext>
            </a:extLst>
          </p:cNvPr>
          <p:cNvSpPr/>
          <p:nvPr userDrawn="1"/>
        </p:nvSpPr>
        <p:spPr>
          <a:xfrm>
            <a:off x="0" y="5748124"/>
            <a:ext cx="12195175" cy="1109875"/>
          </a:xfrm>
          <a:custGeom>
            <a:avLst/>
            <a:gdLst>
              <a:gd name="connsiteX0" fmla="*/ 0 w 12192000"/>
              <a:gd name="connsiteY0" fmla="*/ 0 h 687600"/>
              <a:gd name="connsiteX1" fmla="*/ 12192000 w 12192000"/>
              <a:gd name="connsiteY1" fmla="*/ 0 h 687600"/>
              <a:gd name="connsiteX2" fmla="*/ 12192000 w 12192000"/>
              <a:gd name="connsiteY2" fmla="*/ 687600 h 687600"/>
              <a:gd name="connsiteX3" fmla="*/ 0 w 12192000"/>
              <a:gd name="connsiteY3" fmla="*/ 687600 h 687600"/>
              <a:gd name="connsiteX4" fmla="*/ 0 w 12192000"/>
              <a:gd name="connsiteY4" fmla="*/ 0 h 687600"/>
              <a:gd name="connsiteX0" fmla="*/ 0 w 12195175"/>
              <a:gd name="connsiteY0" fmla="*/ 422275 h 1109875"/>
              <a:gd name="connsiteX1" fmla="*/ 12195175 w 12195175"/>
              <a:gd name="connsiteY1" fmla="*/ 0 h 1109875"/>
              <a:gd name="connsiteX2" fmla="*/ 12192000 w 12195175"/>
              <a:gd name="connsiteY2" fmla="*/ 1109875 h 1109875"/>
              <a:gd name="connsiteX3" fmla="*/ 0 w 12195175"/>
              <a:gd name="connsiteY3" fmla="*/ 1109875 h 1109875"/>
              <a:gd name="connsiteX4" fmla="*/ 0 w 12195175"/>
              <a:gd name="connsiteY4" fmla="*/ 422275 h 110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5175" h="1109875">
                <a:moveTo>
                  <a:pt x="0" y="422275"/>
                </a:moveTo>
                <a:lnTo>
                  <a:pt x="12195175" y="0"/>
                </a:lnTo>
                <a:cubicBezTo>
                  <a:pt x="12194117" y="369958"/>
                  <a:pt x="12193058" y="739917"/>
                  <a:pt x="12192000" y="1109875"/>
                </a:cubicBezTo>
                <a:lnTo>
                  <a:pt x="0" y="1109875"/>
                </a:lnTo>
                <a:lnTo>
                  <a:pt x="0" y="422275"/>
                </a:lnTo>
                <a:close/>
              </a:path>
            </a:pathLst>
          </a:custGeom>
          <a:gradFill>
            <a:gsLst>
              <a:gs pos="0">
                <a:srgbClr val="FF6C00"/>
              </a:gs>
              <a:gs pos="100000">
                <a:srgbClr val="C40D1E"/>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8" name="Grafik 7">
            <a:extLst>
              <a:ext uri="{FF2B5EF4-FFF2-40B4-BE49-F238E27FC236}">
                <a16:creationId xmlns:a16="http://schemas.microsoft.com/office/drawing/2014/main" id="{90A395C2-361B-A14B-9312-A16F3F6780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614598" y="378000"/>
            <a:ext cx="1004400" cy="766068"/>
          </a:xfrm>
          <a:prstGeom prst="rect">
            <a:avLst/>
          </a:prstGeom>
        </p:spPr>
      </p:pic>
      <p:sp>
        <p:nvSpPr>
          <p:cNvPr id="20" name="Textfeld 19">
            <a:extLst>
              <a:ext uri="{FF2B5EF4-FFF2-40B4-BE49-F238E27FC236}">
                <a16:creationId xmlns:a16="http://schemas.microsoft.com/office/drawing/2014/main" id="{36184FE9-ADE0-F94C-90C6-58CFCA50F9A4}"/>
              </a:ext>
            </a:extLst>
          </p:cNvPr>
          <p:cNvSpPr txBox="1"/>
          <p:nvPr userDrawn="1"/>
        </p:nvSpPr>
        <p:spPr>
          <a:xfrm>
            <a:off x="1196393" y="6393866"/>
            <a:ext cx="7615318" cy="21544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noProof="0" dirty="0">
                <a:solidFill>
                  <a:schemeClr val="bg1"/>
                </a:solidFill>
                <a:latin typeface="+mn-lt"/>
                <a:cs typeface="Arial" panose="020B0604020202020204" pitchFamily="34" charset="0"/>
              </a:rPr>
              <a:t>Patrick Damme | FG DAMS | LDE </a:t>
            </a:r>
            <a:r>
              <a:rPr lang="en-US" sz="1400" b="0" noProof="0" dirty="0" err="1">
                <a:solidFill>
                  <a:schemeClr val="bg1"/>
                </a:solidFill>
                <a:latin typeface="+mn-lt"/>
                <a:cs typeface="Arial" panose="020B0604020202020204" pitchFamily="34" charset="0"/>
              </a:rPr>
              <a:t>SoSe</a:t>
            </a:r>
            <a:r>
              <a:rPr lang="en-US" sz="1400" b="0" noProof="0" dirty="0">
                <a:solidFill>
                  <a:schemeClr val="bg1"/>
                </a:solidFill>
                <a:latin typeface="+mn-lt"/>
                <a:cs typeface="Arial" panose="020B0604020202020204" pitchFamily="34" charset="0"/>
              </a:rPr>
              <a:t> 2023 – Project Kick-off Meeting</a:t>
            </a:r>
          </a:p>
        </p:txBody>
      </p:sp>
      <p:grpSp>
        <p:nvGrpSpPr>
          <p:cNvPr id="2" name="Group 1">
            <a:extLst>
              <a:ext uri="{FF2B5EF4-FFF2-40B4-BE49-F238E27FC236}">
                <a16:creationId xmlns:a16="http://schemas.microsoft.com/office/drawing/2014/main" id="{ECF44FBF-6529-4A53-F1BA-D10222FCFDB0}"/>
              </a:ext>
            </a:extLst>
          </p:cNvPr>
          <p:cNvGrpSpPr/>
          <p:nvPr userDrawn="1"/>
        </p:nvGrpSpPr>
        <p:grpSpPr>
          <a:xfrm>
            <a:off x="9433249" y="6055568"/>
            <a:ext cx="2258008" cy="569167"/>
            <a:chOff x="9433249" y="6055568"/>
            <a:chExt cx="2258008" cy="569167"/>
          </a:xfrm>
        </p:grpSpPr>
        <p:sp>
          <p:nvSpPr>
            <p:cNvPr id="22" name="Rectangle: Rounded Corners 21">
              <a:extLst>
                <a:ext uri="{FF2B5EF4-FFF2-40B4-BE49-F238E27FC236}">
                  <a16:creationId xmlns:a16="http://schemas.microsoft.com/office/drawing/2014/main" id="{0132AE6E-5DB2-25F8-161D-6A04BD40CA8C}"/>
                </a:ext>
              </a:extLst>
            </p:cNvPr>
            <p:cNvSpPr/>
            <p:nvPr userDrawn="1"/>
          </p:nvSpPr>
          <p:spPr>
            <a:xfrm>
              <a:off x="9433249" y="6055568"/>
              <a:ext cx="2258008" cy="569167"/>
            </a:xfrm>
            <a:prstGeom prst="roundRect">
              <a:avLst>
                <a:gd name="adj" fmla="val 248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A17F1DB4-F8F6-5B0E-9657-BBA11B1CD34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490187" y="6124808"/>
              <a:ext cx="2124769" cy="426320"/>
            </a:xfrm>
            <a:prstGeom prst="rect">
              <a:avLst/>
            </a:prstGeom>
          </p:spPr>
        </p:pic>
      </p:grpSp>
      <p:sp>
        <p:nvSpPr>
          <p:cNvPr id="24" name="Rectangle: Rounded Corners 23">
            <a:extLst>
              <a:ext uri="{FF2B5EF4-FFF2-40B4-BE49-F238E27FC236}">
                <a16:creationId xmlns:a16="http://schemas.microsoft.com/office/drawing/2014/main" id="{AFEDE8D1-082D-9900-BD99-D84E6B3FBCD0}"/>
              </a:ext>
            </a:extLst>
          </p:cNvPr>
          <p:cNvSpPr/>
          <p:nvPr userDrawn="1"/>
        </p:nvSpPr>
        <p:spPr>
          <a:xfrm>
            <a:off x="559027" y="6393872"/>
            <a:ext cx="391886" cy="217302"/>
          </a:xfrm>
          <a:prstGeom prst="roundRect">
            <a:avLst>
              <a:gd name="adj" fmla="val 29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675EF3AE-78B3-9641-A88A-C3B5FFA9245E}" type="slidenum">
              <a:rPr lang="de-DE" sz="1400" b="1" smtClean="0">
                <a:solidFill>
                  <a:srgbClr val="000000"/>
                </a:solidFill>
                <a:latin typeface="+mn-lt"/>
                <a:cs typeface="Arial" panose="020B0604020202020204" pitchFamily="34" charset="0"/>
              </a:rPr>
              <a:pPr algn="ctr"/>
              <a:t>‹Nr.›</a:t>
            </a:fld>
            <a:endParaRPr lang="en-US" sz="1400" dirty="0">
              <a:solidFill>
                <a:srgbClr val="000000"/>
              </a:solidFill>
            </a:endParaRPr>
          </a:p>
        </p:txBody>
      </p:sp>
    </p:spTree>
    <p:extLst>
      <p:ext uri="{BB962C8B-B14F-4D97-AF65-F5344CB8AC3E}">
        <p14:creationId xmlns:p14="http://schemas.microsoft.com/office/powerpoint/2010/main" val="3907247464"/>
      </p:ext>
    </p:extLst>
  </p:cSld>
  <p:clrMap bg1="lt1" tx1="dk1" bg2="lt2" tx2="dk2" accent1="accent1" accent2="accent2" accent3="accent3" accent4="accent4" accent5="accent5" accent6="accent6" hlink="hlink" folHlink="folHlink"/>
  <p:sldLayoutIdLst>
    <p:sldLayoutId id="2147483714" r:id="rId1"/>
    <p:sldLayoutId id="2147483707" r:id="rId2"/>
    <p:sldLayoutId id="214748371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damme.github.io/teaching/2023_summer/lde/lde_summer2023.html" TargetMode="External"/><Relationship Id="rId2" Type="http://schemas.openxmlformats.org/officeDocument/2006/relationships/hyperlink" Target="mailto:patrick.damme@tu-berlin.de"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pache/systemds" TargetMode="External"/><Relationship Id="rId7" Type="http://schemas.openxmlformats.org/officeDocument/2006/relationships/image" Target="../media/image32.png"/><Relationship Id="rId2" Type="http://schemas.openxmlformats.org/officeDocument/2006/relationships/hyperlink" Target="https://github.com/daphne-eu/daphne"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apache/systemds" TargetMode="Externa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jpg"/><Relationship Id="rId18" Type="http://schemas.openxmlformats.org/officeDocument/2006/relationships/image" Target="../media/image50.emf"/><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emf"/><Relationship Id="rId2" Type="http://schemas.openxmlformats.org/officeDocument/2006/relationships/image" Target="../media/image34.png"/><Relationship Id="rId16"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37.png"/><Relationship Id="rId12" Type="http://schemas.openxmlformats.org/officeDocument/2006/relationships/image" Target="../media/image63.png"/><Relationship Id="rId2" Type="http://schemas.openxmlformats.org/officeDocument/2006/relationships/hyperlink" Target="https://github.com/apache/systemds" TargetMode="External"/><Relationship Id="rId1" Type="http://schemas.openxmlformats.org/officeDocument/2006/relationships/slideLayout" Target="../slideLayouts/slideLayout3.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image" Target="../media/image56.jpeg"/><Relationship Id="rId9" Type="http://schemas.openxmlformats.org/officeDocument/2006/relationships/image" Target="../media/image6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u-berlin.zoom.us/j/67376691490?pwd=NmlvWTM5VUVWRjU0UGI2bXhBVkxzQT09"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jpeg"/><Relationship Id="rId18" Type="http://schemas.openxmlformats.org/officeDocument/2006/relationships/image" Target="../media/image77.jpeg"/><Relationship Id="rId3" Type="http://schemas.openxmlformats.org/officeDocument/2006/relationships/image" Target="../media/image24.png"/><Relationship Id="rId7" Type="http://schemas.openxmlformats.org/officeDocument/2006/relationships/image" Target="../media/image66.jpeg"/><Relationship Id="rId12" Type="http://schemas.openxmlformats.org/officeDocument/2006/relationships/image" Target="../media/image71.jpeg"/><Relationship Id="rId17" Type="http://schemas.openxmlformats.org/officeDocument/2006/relationships/image" Target="../media/image76.jpeg"/><Relationship Id="rId2" Type="http://schemas.openxmlformats.org/officeDocument/2006/relationships/hyperlink" Target="https://github.com/daphne-eu/daphne" TargetMode="External"/><Relationship Id="rId16" Type="http://schemas.openxmlformats.org/officeDocument/2006/relationships/image" Target="../media/image75.jpeg"/><Relationship Id="rId1" Type="http://schemas.openxmlformats.org/officeDocument/2006/relationships/slideLayout" Target="../slideLayouts/slideLayout4.xml"/><Relationship Id="rId6" Type="http://schemas.openxmlformats.org/officeDocument/2006/relationships/image" Target="../media/image65.jpeg"/><Relationship Id="rId11" Type="http://schemas.openxmlformats.org/officeDocument/2006/relationships/image" Target="../media/image70.jpeg"/><Relationship Id="rId5" Type="http://schemas.openxmlformats.org/officeDocument/2006/relationships/image" Target="../media/image64.jpeg"/><Relationship Id="rId15" Type="http://schemas.openxmlformats.org/officeDocument/2006/relationships/image" Target="../media/image74.jpeg"/><Relationship Id="rId10" Type="http://schemas.openxmlformats.org/officeDocument/2006/relationships/image" Target="../media/image69.jpeg"/><Relationship Id="rId19" Type="http://schemas.openxmlformats.org/officeDocument/2006/relationships/image" Target="../media/image78.png"/><Relationship Id="rId4" Type="http://schemas.openxmlformats.org/officeDocument/2006/relationships/image" Target="../media/image25.svg"/><Relationship Id="rId9" Type="http://schemas.openxmlformats.org/officeDocument/2006/relationships/image" Target="../media/image68.jpeg"/><Relationship Id="rId1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emf"/><Relationship Id="rId7" Type="http://schemas.openxmlformats.org/officeDocument/2006/relationships/image" Target="../media/image87.jpeg"/><Relationship Id="rId2" Type="http://schemas.openxmlformats.org/officeDocument/2006/relationships/hyperlink" Target="https://mediatum.ub.tum.de/1454690" TargetMode="External"/><Relationship Id="rId1" Type="http://schemas.openxmlformats.org/officeDocument/2006/relationships/slideLayout" Target="../slideLayouts/slideLayout3.xml"/><Relationship Id="rId6" Type="http://schemas.openxmlformats.org/officeDocument/2006/relationships/image" Target="../media/image86.jpeg"/><Relationship Id="rId5"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image" Target="../media/image89.jpeg"/></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17.png"/><Relationship Id="rId4" Type="http://schemas.openxmlformats.org/officeDocument/2006/relationships/image" Target="../media/image91.jp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daphne-eu/daphne/issues/497"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daphne-eu/daphne/issues/49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hyperlink" Target="https://github.com/daphne-eu/daphne/issues/499" TargetMode="Externa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98.png"/><Relationship Id="rId10" Type="http://schemas.openxmlformats.org/officeDocument/2006/relationships/image" Target="../media/image102.svg"/><Relationship Id="rId4" Type="http://schemas.openxmlformats.org/officeDocument/2006/relationships/image" Target="../media/image97.svg"/><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daphne-eu/daphne/issues/50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daphne-eu/daphne/issues/501"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github.com/daphne-eu/daphne/issues/502"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ssues.apache.org/jira/browse/SYSTEMDS-3430"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issues.apache.org/jira/browse/SYSTEMDS-3163" TargetMode="External"/><Relationship Id="rId2" Type="http://schemas.openxmlformats.org/officeDocument/2006/relationships/hyperlink" Target="https://issues.apache.org/jira/browse/SYSTEMDS-3151" TargetMode="Externa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issues.apache.org/jira/browse/SYSTEMDS-3178"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www.tu.berlin/dams"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3" Type="http://schemas.openxmlformats.org/officeDocument/2006/relationships/image" Target="../media/image9.jp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g"/><Relationship Id="rId11" Type="http://schemas.openxmlformats.org/officeDocument/2006/relationships/image" Target="../media/image17.pn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28.png"/><Relationship Id="rId3" Type="http://schemas.openxmlformats.org/officeDocument/2006/relationships/image" Target="../media/image21.svg"/><Relationship Id="rId7" Type="http://schemas.openxmlformats.org/officeDocument/2006/relationships/image" Target="../media/image2.png"/><Relationship Id="rId12" Type="http://schemas.openxmlformats.org/officeDocument/2006/relationships/image" Target="../media/image27.sv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8.png"/><Relationship Id="rId10" Type="http://schemas.openxmlformats.org/officeDocument/2006/relationships/image" Target="../media/image25.svg"/><Relationship Id="rId4" Type="http://schemas.openxmlformats.org/officeDocument/2006/relationships/image" Target="../media/image22.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B91E010B-877E-604A-96C7-32EFC5B57054}"/>
              </a:ext>
            </a:extLst>
          </p:cNvPr>
          <p:cNvSpPr txBox="1"/>
          <p:nvPr/>
        </p:nvSpPr>
        <p:spPr>
          <a:xfrm>
            <a:off x="550801" y="3050935"/>
            <a:ext cx="11523011" cy="1162241"/>
          </a:xfrm>
          <a:prstGeom prst="rect">
            <a:avLst/>
          </a:prstGeom>
          <a:noFill/>
        </p:spPr>
        <p:txBody>
          <a:bodyPr wrap="square" lIns="0" tIns="0" rIns="0" bIns="0" rtlCol="0">
            <a:spAutoFit/>
          </a:bodyPr>
          <a:lstStyle/>
          <a:p>
            <a:pPr>
              <a:lnSpc>
                <a:spcPts val="4500"/>
              </a:lnSpc>
            </a:pPr>
            <a:r>
              <a:rPr lang="en-US" sz="4500" b="1" dirty="0">
                <a:solidFill>
                  <a:schemeClr val="bg1"/>
                </a:solidFill>
                <a:cs typeface="Arial" panose="020B0604020202020204" pitchFamily="34" charset="0"/>
              </a:rPr>
              <a:t>Project Large-scale Data Engineering (LDE)</a:t>
            </a:r>
          </a:p>
          <a:p>
            <a:pPr>
              <a:lnSpc>
                <a:spcPts val="4500"/>
              </a:lnSpc>
            </a:pPr>
            <a:r>
              <a:rPr lang="en-US" sz="4500" b="1" dirty="0">
                <a:solidFill>
                  <a:schemeClr val="bg1"/>
                </a:solidFill>
                <a:cs typeface="Arial" panose="020B0604020202020204" pitchFamily="34" charset="0"/>
              </a:rPr>
              <a:t>Kick-off Meeting</a:t>
            </a:r>
          </a:p>
        </p:txBody>
      </p:sp>
      <p:sp>
        <p:nvSpPr>
          <p:cNvPr id="5" name="Textfeld 4">
            <a:extLst>
              <a:ext uri="{FF2B5EF4-FFF2-40B4-BE49-F238E27FC236}">
                <a16:creationId xmlns:a16="http://schemas.microsoft.com/office/drawing/2014/main" id="{A7FB4931-3EF5-3045-BA3B-F8959781C0D1}"/>
              </a:ext>
            </a:extLst>
          </p:cNvPr>
          <p:cNvSpPr txBox="1"/>
          <p:nvPr/>
        </p:nvSpPr>
        <p:spPr>
          <a:xfrm>
            <a:off x="550801" y="4575355"/>
            <a:ext cx="8328079" cy="1231106"/>
          </a:xfrm>
          <a:prstGeom prst="rect">
            <a:avLst/>
          </a:prstGeom>
          <a:noFill/>
        </p:spPr>
        <p:txBody>
          <a:bodyPr wrap="square" lIns="0" tIns="0" rIns="0" bIns="0" rtlCol="0">
            <a:spAutoFit/>
          </a:bodyPr>
          <a:lstStyle/>
          <a:p>
            <a:pPr marL="0" marR="0" lvl="0" indent="0" algn="l" defTabSz="914400" rtl="0" eaLnBrk="1" fontAlgn="auto" latinLnBrk="0" hangingPunct="1">
              <a:lnSpc>
                <a:spcPts val="2400"/>
              </a:lnSpc>
              <a:spcBef>
                <a:spcPts val="0"/>
              </a:spcBef>
              <a:spcAft>
                <a:spcPts val="0"/>
              </a:spcAft>
              <a:buClrTx/>
              <a:buSzTx/>
              <a:buFont typeface="Arial" panose="020B0604020202020204" pitchFamily="34" charset="0"/>
              <a:buNone/>
              <a:tabLst/>
              <a:defRPr/>
            </a:pPr>
            <a:r>
              <a:rPr lang="en-US" sz="2200" b="1" dirty="0">
                <a:solidFill>
                  <a:schemeClr val="bg1"/>
                </a:solidFill>
                <a:cs typeface="Arial" panose="020B0604020202020204" pitchFamily="34" charset="0"/>
              </a:rPr>
              <a:t>Dr.-Ing. Patrick Damme</a:t>
            </a:r>
          </a:p>
          <a:p>
            <a:pPr marL="0" marR="0" lvl="0" indent="0" algn="l" defTabSz="914400" rtl="0" eaLnBrk="1" fontAlgn="auto" latinLnBrk="0" hangingPunct="1">
              <a:lnSpc>
                <a:spcPts val="2400"/>
              </a:lnSpc>
              <a:spcBef>
                <a:spcPts val="0"/>
              </a:spcBef>
              <a:spcAft>
                <a:spcPts val="0"/>
              </a:spcAft>
              <a:buClrTx/>
              <a:buSzTx/>
              <a:buFont typeface="Arial" panose="020B0604020202020204" pitchFamily="34" charset="0"/>
              <a:buNone/>
              <a:tabLst/>
              <a:defRPr/>
            </a:pPr>
            <a:r>
              <a:rPr lang="en-US" sz="2000" dirty="0" err="1">
                <a:solidFill>
                  <a:schemeClr val="bg1"/>
                </a:solidFill>
                <a:cs typeface="Arial" panose="020B0604020202020204" pitchFamily="34" charset="0"/>
              </a:rPr>
              <a:t>Technische</a:t>
            </a:r>
            <a:r>
              <a:rPr lang="en-US" sz="2000" dirty="0">
                <a:solidFill>
                  <a:schemeClr val="bg1"/>
                </a:solidFill>
                <a:cs typeface="Arial" panose="020B0604020202020204" pitchFamily="34" charset="0"/>
              </a:rPr>
              <a:t> Universität Berlin</a:t>
            </a:r>
          </a:p>
          <a:p>
            <a:pPr marL="0" marR="0" lvl="0" indent="0" algn="l" defTabSz="914400" rtl="0" eaLnBrk="1" fontAlgn="auto" latinLnBrk="0" hangingPunct="1">
              <a:lnSpc>
                <a:spcPts val="2400"/>
              </a:lnSpc>
              <a:spcBef>
                <a:spcPts val="0"/>
              </a:spcBef>
              <a:spcAft>
                <a:spcPts val="0"/>
              </a:spcAft>
              <a:buClrTx/>
              <a:buSzTx/>
              <a:buFont typeface="Arial" panose="020B0604020202020204" pitchFamily="34" charset="0"/>
              <a:buNone/>
              <a:tabLst/>
              <a:defRPr/>
            </a:pPr>
            <a:r>
              <a:rPr lang="en-US" sz="2000" dirty="0">
                <a:solidFill>
                  <a:schemeClr val="bg1"/>
                </a:solidFill>
                <a:cs typeface="Arial" panose="020B0604020202020204" pitchFamily="34" charset="0"/>
              </a:rPr>
              <a:t>Berlin Institute for the Foundations of Learning and Data</a:t>
            </a:r>
          </a:p>
          <a:p>
            <a:pPr marL="0" marR="0" lvl="0" indent="0" algn="l" defTabSz="914400" rtl="0" eaLnBrk="1" fontAlgn="auto" latinLnBrk="0" hangingPunct="1">
              <a:lnSpc>
                <a:spcPts val="2400"/>
              </a:lnSpc>
              <a:spcBef>
                <a:spcPts val="0"/>
              </a:spcBef>
              <a:spcAft>
                <a:spcPts val="0"/>
              </a:spcAft>
              <a:buClrTx/>
              <a:buSzTx/>
              <a:buFont typeface="Arial" panose="020B0604020202020204" pitchFamily="34" charset="0"/>
              <a:buNone/>
              <a:tabLst/>
              <a:defRPr/>
            </a:pPr>
            <a:r>
              <a:rPr lang="en-US" sz="2000" dirty="0">
                <a:solidFill>
                  <a:schemeClr val="bg1"/>
                </a:solidFill>
                <a:cs typeface="Arial" panose="020B0604020202020204" pitchFamily="34" charset="0"/>
              </a:rPr>
              <a:t>Big Data Engineering (DAMS Lab)</a:t>
            </a:r>
            <a:endParaRPr lang="de-DE" sz="2000" dirty="0">
              <a:solidFill>
                <a:schemeClr val="bg1"/>
              </a:solidFill>
              <a:cs typeface="Arial" panose="020B0604020202020204" pitchFamily="34" charset="0"/>
            </a:endParaRPr>
          </a:p>
        </p:txBody>
      </p:sp>
      <p:pic>
        <p:nvPicPr>
          <p:cNvPr id="2" name="Picture 1">
            <a:extLst>
              <a:ext uri="{FF2B5EF4-FFF2-40B4-BE49-F238E27FC236}">
                <a16:creationId xmlns:a16="http://schemas.microsoft.com/office/drawing/2014/main" id="{FC28C5F3-C7B7-3F09-E67B-2CB951E0B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01" y="6321314"/>
            <a:ext cx="853163" cy="301451"/>
          </a:xfrm>
          <a:prstGeom prst="rect">
            <a:avLst/>
          </a:prstGeom>
        </p:spPr>
      </p:pic>
      <p:sp>
        <p:nvSpPr>
          <p:cNvPr id="7" name="TextBox 6">
            <a:extLst>
              <a:ext uri="{FF2B5EF4-FFF2-40B4-BE49-F238E27FC236}">
                <a16:creationId xmlns:a16="http://schemas.microsoft.com/office/drawing/2014/main" id="{C78920D0-3EF7-66BD-9DA1-37967723809B}"/>
              </a:ext>
            </a:extLst>
          </p:cNvPr>
          <p:cNvSpPr txBox="1"/>
          <p:nvPr/>
        </p:nvSpPr>
        <p:spPr>
          <a:xfrm>
            <a:off x="1518108" y="6275437"/>
            <a:ext cx="3264099" cy="369332"/>
          </a:xfrm>
          <a:prstGeom prst="rect">
            <a:avLst/>
          </a:prstGeom>
          <a:noFill/>
        </p:spPr>
        <p:txBody>
          <a:bodyPr wrap="square" lIns="0" rIns="0" rtlCol="0">
            <a:spAutoFit/>
          </a:bodyPr>
          <a:lstStyle/>
          <a:p>
            <a:r>
              <a:rPr lang="en-US" dirty="0">
                <a:solidFill>
                  <a:schemeClr val="bg1"/>
                </a:solidFill>
                <a:latin typeface="Calibri" panose="020F0502020204030204" pitchFamily="34" charset="0"/>
                <a:cs typeface="Calibri" panose="020F0502020204030204" pitchFamily="34" charset="0"/>
              </a:rPr>
              <a:t>Last update: Apr 18, 2023</a:t>
            </a:r>
          </a:p>
        </p:txBody>
      </p:sp>
    </p:spTree>
    <p:extLst>
      <p:ext uri="{BB962C8B-B14F-4D97-AF65-F5344CB8AC3E}">
        <p14:creationId xmlns:p14="http://schemas.microsoft.com/office/powerpoint/2010/main" val="353387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6F38BE4-70BC-2B3B-A4A7-116264DE55CE}"/>
              </a:ext>
            </a:extLst>
          </p:cNvPr>
          <p:cNvSpPr>
            <a:spLocks noGrp="1"/>
          </p:cNvSpPr>
          <p:nvPr>
            <p:ph type="body" sz="quarter" idx="18"/>
          </p:nvPr>
        </p:nvSpPr>
        <p:spPr/>
        <p:txBody>
          <a:bodyPr/>
          <a:lstStyle/>
          <a:p>
            <a:r>
              <a:rPr lang="en-US" dirty="0">
                <a:solidFill>
                  <a:srgbClr val="000000"/>
                </a:solidFill>
              </a:rPr>
              <a:t>General Contact Person</a:t>
            </a:r>
          </a:p>
          <a:p>
            <a:pPr lvl="1"/>
            <a:r>
              <a:rPr lang="en-US" dirty="0"/>
              <a:t>Dr.-Ing. Patrick Damme (</a:t>
            </a:r>
            <a:r>
              <a:rPr lang="en-US" dirty="0">
                <a:hlinkClick r:id="rId2"/>
              </a:rPr>
              <a:t>patrick.damme@tu-berlin.de</a:t>
            </a:r>
            <a:r>
              <a:rPr lang="en-US" dirty="0"/>
              <a:t>)</a:t>
            </a:r>
            <a:endParaRPr lang="en-US" dirty="0">
              <a:solidFill>
                <a:srgbClr val="000000"/>
              </a:solidFill>
            </a:endParaRPr>
          </a:p>
          <a:p>
            <a:pPr lvl="1"/>
            <a:endParaRPr lang="en-US" dirty="0">
              <a:solidFill>
                <a:srgbClr val="000000"/>
              </a:solidFill>
            </a:endParaRPr>
          </a:p>
          <a:p>
            <a:r>
              <a:rPr lang="en-US" dirty="0">
                <a:solidFill>
                  <a:srgbClr val="000000"/>
                </a:solidFill>
              </a:rPr>
              <a:t>Course Website</a:t>
            </a:r>
          </a:p>
          <a:p>
            <a:pPr lvl="1"/>
            <a:r>
              <a:rPr lang="en-US" dirty="0">
                <a:solidFill>
                  <a:srgbClr val="000000"/>
                </a:solidFill>
                <a:hlinkClick r:id="rId3"/>
              </a:rPr>
              <a:t>https://pdamme.github.io/teaching/2023_summer/lde/lde_summer2023.html</a:t>
            </a:r>
            <a:r>
              <a:rPr lang="en-US" dirty="0">
                <a:solidFill>
                  <a:srgbClr val="000000"/>
                </a:solidFill>
              </a:rPr>
              <a:t> </a:t>
            </a:r>
          </a:p>
          <a:p>
            <a:pPr lvl="1"/>
            <a:r>
              <a:rPr lang="en-US" dirty="0">
                <a:solidFill>
                  <a:srgbClr val="000000"/>
                </a:solidFill>
              </a:rPr>
              <a:t>One site for semina</a:t>
            </a:r>
            <a:r>
              <a:rPr lang="en-US" dirty="0"/>
              <a:t>r and project</a:t>
            </a:r>
            <a:endParaRPr lang="en-US" dirty="0">
              <a:solidFill>
                <a:srgbClr val="000000"/>
              </a:solidFill>
            </a:endParaRPr>
          </a:p>
          <a:p>
            <a:pPr lvl="1"/>
            <a:r>
              <a:rPr lang="en-US" dirty="0">
                <a:solidFill>
                  <a:srgbClr val="000000"/>
                </a:solidFill>
              </a:rPr>
              <a:t>All material, news, </a:t>
            </a:r>
            <a:r>
              <a:rPr lang="en-US" b="1" dirty="0">
                <a:solidFill>
                  <a:srgbClr val="C40D1E"/>
                </a:solidFill>
              </a:rPr>
              <a:t>deadlines</a:t>
            </a:r>
            <a:r>
              <a:rPr lang="en-US" dirty="0">
                <a:solidFill>
                  <a:srgbClr val="000000"/>
                </a:solidFill>
              </a:rPr>
              <a:t>, …</a:t>
            </a:r>
          </a:p>
          <a:p>
            <a:pPr lvl="1"/>
            <a:endParaRPr lang="en-US" dirty="0"/>
          </a:p>
          <a:p>
            <a:r>
              <a:rPr lang="en-US" dirty="0"/>
              <a:t>Language</a:t>
            </a:r>
          </a:p>
          <a:p>
            <a:pPr lvl="1"/>
            <a:r>
              <a:rPr lang="en-US" dirty="0"/>
              <a:t>Lectures and slides: </a:t>
            </a:r>
            <a:r>
              <a:rPr lang="en-US" b="1" dirty="0">
                <a:solidFill>
                  <a:srgbClr val="7889FB"/>
                </a:solidFill>
              </a:rPr>
              <a:t>English</a:t>
            </a:r>
          </a:p>
          <a:p>
            <a:pPr lvl="1"/>
            <a:r>
              <a:rPr lang="en-US" dirty="0"/>
              <a:t>Communication: </a:t>
            </a:r>
            <a:r>
              <a:rPr lang="en-US" b="1" dirty="0">
                <a:solidFill>
                  <a:srgbClr val="7889FB"/>
                </a:solidFill>
              </a:rPr>
              <a:t>English</a:t>
            </a:r>
            <a:r>
              <a:rPr lang="en-US" dirty="0"/>
              <a:t>/</a:t>
            </a:r>
            <a:r>
              <a:rPr lang="en-US" b="1" dirty="0">
                <a:solidFill>
                  <a:schemeClr val="accent1"/>
                </a:solidFill>
              </a:rPr>
              <a:t>German</a:t>
            </a:r>
          </a:p>
          <a:p>
            <a:pPr lvl="1"/>
            <a:r>
              <a:rPr lang="en-US" dirty="0"/>
              <a:t>Submitted paper and presentation: </a:t>
            </a:r>
            <a:r>
              <a:rPr lang="en-US" b="1" dirty="0">
                <a:solidFill>
                  <a:srgbClr val="7889FB"/>
                </a:solidFill>
              </a:rPr>
              <a:t>English</a:t>
            </a:r>
          </a:p>
          <a:p>
            <a:pPr lvl="1"/>
            <a:r>
              <a:rPr lang="en-US" b="1" dirty="0">
                <a:solidFill>
                  <a:srgbClr val="7889FB"/>
                </a:solidFill>
              </a:rPr>
              <a:t>Informal language </a:t>
            </a:r>
            <a:r>
              <a:rPr lang="en-US" dirty="0"/>
              <a:t>(first name is fine), immediate feedback is welcome</a:t>
            </a:r>
          </a:p>
          <a:p>
            <a:endParaRPr lang="en-US" dirty="0">
              <a:solidFill>
                <a:srgbClr val="000000"/>
              </a:solidFill>
            </a:endParaRPr>
          </a:p>
          <a:p>
            <a:endParaRPr lang="en-US" dirty="0"/>
          </a:p>
        </p:txBody>
      </p:sp>
      <p:sp>
        <p:nvSpPr>
          <p:cNvPr id="3" name="Textplatzhalter 2">
            <a:extLst>
              <a:ext uri="{FF2B5EF4-FFF2-40B4-BE49-F238E27FC236}">
                <a16:creationId xmlns:a16="http://schemas.microsoft.com/office/drawing/2014/main" id="{479789CB-61CB-C1D4-6D44-C317D7859923}"/>
              </a:ext>
            </a:extLst>
          </p:cNvPr>
          <p:cNvSpPr>
            <a:spLocks noGrp="1"/>
          </p:cNvSpPr>
          <p:nvPr>
            <p:ph type="body" sz="quarter" idx="14"/>
          </p:nvPr>
        </p:nvSpPr>
        <p:spPr/>
        <p:txBody>
          <a:bodyPr/>
          <a:lstStyle/>
          <a:p>
            <a:r>
              <a:rPr lang="en-US" dirty="0"/>
              <a:t>Course Organization</a:t>
            </a:r>
          </a:p>
        </p:txBody>
      </p:sp>
    </p:spTree>
    <p:extLst>
      <p:ext uri="{BB962C8B-B14F-4D97-AF65-F5344CB8AC3E}">
        <p14:creationId xmlns:p14="http://schemas.microsoft.com/office/powerpoint/2010/main" val="158355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2E846AB3-8848-AF7A-196A-3851F0AC1A5C}"/>
              </a:ext>
            </a:extLst>
          </p:cNvPr>
          <p:cNvSpPr>
            <a:spLocks noGrp="1"/>
          </p:cNvSpPr>
          <p:nvPr>
            <p:ph type="body" sz="quarter" idx="18"/>
          </p:nvPr>
        </p:nvSpPr>
        <p:spPr/>
        <p:txBody>
          <a:bodyPr/>
          <a:lstStyle/>
          <a:p>
            <a:r>
              <a:rPr lang="en-US" dirty="0"/>
              <a:t>Kick-off Meeting Apr 17</a:t>
            </a:r>
            <a:r>
              <a:rPr lang="en-US" b="0" dirty="0">
                <a:solidFill>
                  <a:srgbClr val="7889FB"/>
                </a:solidFill>
              </a:rPr>
              <a:t> (optional)</a:t>
            </a:r>
            <a:endParaRPr lang="en-US" dirty="0"/>
          </a:p>
          <a:p>
            <a:r>
              <a:rPr lang="en-US" dirty="0"/>
              <a:t>Self-organized Project Work</a:t>
            </a:r>
          </a:p>
          <a:p>
            <a:pPr lvl="1"/>
            <a:r>
              <a:rPr lang="en-US" dirty="0"/>
              <a:t>Office hours for any questions</a:t>
            </a:r>
            <a:r>
              <a:rPr lang="en-US" dirty="0">
                <a:solidFill>
                  <a:srgbClr val="7889FB"/>
                </a:solidFill>
              </a:rPr>
              <a:t> (optional)</a:t>
            </a:r>
          </a:p>
          <a:p>
            <a:r>
              <a:rPr lang="en-US" dirty="0"/>
              <a:t>Final Presentations</a:t>
            </a:r>
            <a:r>
              <a:rPr lang="en-US" b="0" dirty="0">
                <a:solidFill>
                  <a:srgbClr val="C00000"/>
                </a:solidFill>
              </a:rPr>
              <a:t> (mandatory)</a:t>
            </a:r>
          </a:p>
          <a:p>
            <a:pPr lvl="1"/>
            <a:r>
              <a:rPr lang="en-US" dirty="0">
                <a:solidFill>
                  <a:schemeClr val="tx1"/>
                </a:solidFill>
              </a:rPr>
              <a:t>Individual appointments per student/team</a:t>
            </a:r>
          </a:p>
          <a:p>
            <a:pPr marL="0" indent="0">
              <a:buNone/>
            </a:pPr>
            <a:endParaRPr lang="en-US" b="0" dirty="0">
              <a:solidFill>
                <a:schemeClr val="tx1"/>
              </a:solidFill>
            </a:endParaRPr>
          </a:p>
          <a:p>
            <a:r>
              <a:rPr lang="en-US" dirty="0" err="1">
                <a:solidFill>
                  <a:schemeClr val="tx1"/>
                </a:solidFill>
              </a:rPr>
              <a:t>Programmierpraktikum</a:t>
            </a:r>
            <a:r>
              <a:rPr lang="en-US" dirty="0">
                <a:solidFill>
                  <a:schemeClr val="tx1"/>
                </a:solidFill>
              </a:rPr>
              <a:t>: Poster </a:t>
            </a:r>
            <a:r>
              <a:rPr lang="en-US" b="0" dirty="0">
                <a:solidFill>
                  <a:srgbClr val="7889FB"/>
                </a:solidFill>
              </a:rPr>
              <a:t>(optional)</a:t>
            </a:r>
          </a:p>
          <a:p>
            <a:pPr lvl="1"/>
            <a:r>
              <a:rPr lang="en-US" dirty="0">
                <a:solidFill>
                  <a:schemeClr val="tx1"/>
                </a:solidFill>
              </a:rPr>
              <a:t>Centrally organized poster session in June</a:t>
            </a:r>
          </a:p>
          <a:p>
            <a:pPr lvl="1"/>
            <a:r>
              <a:rPr lang="en-US" b="0" dirty="0">
                <a:solidFill>
                  <a:schemeClr val="tx1"/>
                </a:solidFill>
              </a:rPr>
              <a:t>Each module will send 1-3 student teams</a:t>
            </a:r>
          </a:p>
          <a:p>
            <a:pPr lvl="1"/>
            <a:r>
              <a:rPr lang="en-US" dirty="0">
                <a:solidFill>
                  <a:schemeClr val="tx1"/>
                </a:solidFill>
              </a:rPr>
              <a:t>Great chance to showcase your work to your</a:t>
            </a:r>
            <a:br>
              <a:rPr lang="en-US" dirty="0">
                <a:solidFill>
                  <a:schemeClr val="tx1"/>
                </a:solidFill>
              </a:rPr>
            </a:br>
            <a:r>
              <a:rPr lang="en-US" dirty="0">
                <a:solidFill>
                  <a:schemeClr val="tx1"/>
                </a:solidFill>
              </a:rPr>
              <a:t>fellow students and future participants</a:t>
            </a:r>
            <a:endParaRPr lang="en-US" b="0" dirty="0">
              <a:solidFill>
                <a:schemeClr val="tx1"/>
              </a:solidFill>
            </a:endParaRPr>
          </a:p>
        </p:txBody>
      </p:sp>
      <p:sp>
        <p:nvSpPr>
          <p:cNvPr id="3" name="Textplatzhalter 2">
            <a:extLst>
              <a:ext uri="{FF2B5EF4-FFF2-40B4-BE49-F238E27FC236}">
                <a16:creationId xmlns:a16="http://schemas.microsoft.com/office/drawing/2014/main" id="{A4A0EFEA-164C-9773-7B3A-25BDD464DD63}"/>
              </a:ext>
            </a:extLst>
          </p:cNvPr>
          <p:cNvSpPr>
            <a:spLocks noGrp="1"/>
          </p:cNvSpPr>
          <p:nvPr>
            <p:ph type="body" sz="quarter" idx="14"/>
          </p:nvPr>
        </p:nvSpPr>
        <p:spPr/>
        <p:txBody>
          <a:bodyPr/>
          <a:lstStyle/>
          <a:p>
            <a:r>
              <a:rPr lang="en-US" dirty="0"/>
              <a:t>Semester Schedule &amp; Deadlines</a:t>
            </a:r>
          </a:p>
        </p:txBody>
      </p:sp>
      <p:sp>
        <p:nvSpPr>
          <p:cNvPr id="5" name="Textplatzhalter 4">
            <a:extLst>
              <a:ext uri="{FF2B5EF4-FFF2-40B4-BE49-F238E27FC236}">
                <a16:creationId xmlns:a16="http://schemas.microsoft.com/office/drawing/2014/main" id="{B7063D2F-D652-A482-0EF8-CB21206DCC6F}"/>
              </a:ext>
            </a:extLst>
          </p:cNvPr>
          <p:cNvSpPr>
            <a:spLocks noGrp="1"/>
          </p:cNvSpPr>
          <p:nvPr>
            <p:ph type="body" sz="quarter" idx="19"/>
          </p:nvPr>
        </p:nvSpPr>
        <p:spPr/>
        <p:txBody>
          <a:bodyPr/>
          <a:lstStyle/>
          <a:p>
            <a:r>
              <a:rPr lang="en-US" dirty="0"/>
              <a:t>List of Project Topics</a:t>
            </a:r>
          </a:p>
          <a:p>
            <a:pPr lvl="1"/>
            <a:r>
              <a:rPr lang="en-US" dirty="0"/>
              <a:t>Presented today, take your time to select afterwards</a:t>
            </a:r>
          </a:p>
          <a:p>
            <a:r>
              <a:rPr lang="en-US" dirty="0"/>
              <a:t>Topic Selection</a:t>
            </a:r>
          </a:p>
          <a:p>
            <a:pPr lvl="1"/>
            <a:r>
              <a:rPr lang="en-US" b="1" dirty="0">
                <a:solidFill>
                  <a:schemeClr val="accent1"/>
                </a:solidFill>
              </a:rPr>
              <a:t>Deadline: May 1, 23:59 CEST</a:t>
            </a:r>
            <a:r>
              <a:rPr lang="en-US" dirty="0">
                <a:solidFill>
                  <a:srgbClr val="000000"/>
                </a:solidFill>
              </a:rPr>
              <a:t> (in 2 weeks)</a:t>
            </a:r>
          </a:p>
          <a:p>
            <a:pPr lvl="1"/>
            <a:r>
              <a:rPr lang="en-US" b="1" dirty="0">
                <a:solidFill>
                  <a:srgbClr val="7889FB"/>
                </a:solidFill>
              </a:rPr>
              <a:t>First-come-first-serve</a:t>
            </a:r>
            <a:r>
              <a:rPr lang="en-US" dirty="0">
                <a:solidFill>
                  <a:schemeClr val="tx1"/>
                </a:solidFill>
              </a:rPr>
              <a:t> or </a:t>
            </a:r>
            <a:r>
              <a:rPr lang="en-US" b="1" dirty="0">
                <a:solidFill>
                  <a:srgbClr val="7889FB"/>
                </a:solidFill>
              </a:rPr>
              <a:t>team building</a:t>
            </a:r>
          </a:p>
          <a:p>
            <a:pPr lvl="1"/>
            <a:r>
              <a:rPr lang="en-US" dirty="0"/>
              <a:t>List of preferences by email to Patrick Damme</a:t>
            </a:r>
          </a:p>
          <a:p>
            <a:pPr lvl="1"/>
            <a:r>
              <a:rPr lang="en-US" dirty="0"/>
              <a:t>Feel free to approach us as a team</a:t>
            </a:r>
          </a:p>
          <a:p>
            <a:r>
              <a:rPr lang="en-US" dirty="0"/>
              <a:t>Submission of </a:t>
            </a:r>
            <a:r>
              <a:rPr lang="en-US" dirty="0" err="1"/>
              <a:t>Impl</a:t>
            </a:r>
            <a:r>
              <a:rPr lang="en-US" dirty="0"/>
              <a:t>/Tests/Doc</a:t>
            </a:r>
          </a:p>
          <a:p>
            <a:pPr lvl="1"/>
            <a:r>
              <a:rPr lang="en-US" b="1" dirty="0">
                <a:solidFill>
                  <a:schemeClr val="accent1"/>
                </a:solidFill>
              </a:rPr>
              <a:t>Deadline: Jul 24</a:t>
            </a:r>
            <a:r>
              <a:rPr lang="en-US" dirty="0">
                <a:solidFill>
                  <a:srgbClr val="000000"/>
                </a:solidFill>
              </a:rPr>
              <a:t> (soft deadline)</a:t>
            </a:r>
          </a:p>
          <a:p>
            <a:pPr lvl="1"/>
            <a:r>
              <a:rPr lang="en-US" dirty="0"/>
              <a:t>As a pull request on GitHub (exceptionally by email)</a:t>
            </a:r>
          </a:p>
          <a:p>
            <a:r>
              <a:rPr lang="en-US" dirty="0"/>
              <a:t>Submission of Presentation Slides</a:t>
            </a:r>
          </a:p>
          <a:p>
            <a:pPr lvl="1"/>
            <a:r>
              <a:rPr lang="en-US" b="1" dirty="0">
                <a:solidFill>
                  <a:schemeClr val="accent1"/>
                </a:solidFill>
              </a:rPr>
              <a:t>Deadline: The day before you present, 23:59 CEST</a:t>
            </a:r>
          </a:p>
          <a:p>
            <a:pPr lvl="1"/>
            <a:r>
              <a:rPr lang="en-US" dirty="0"/>
              <a:t>Presentation slides (PDF) by email to Patrick Damme</a:t>
            </a:r>
          </a:p>
        </p:txBody>
      </p:sp>
    </p:spTree>
    <p:extLst>
      <p:ext uri="{BB962C8B-B14F-4D97-AF65-F5344CB8AC3E}">
        <p14:creationId xmlns:p14="http://schemas.microsoft.com/office/powerpoint/2010/main" val="312975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F6D32EE4-0411-2306-E0EC-834453B1D513}"/>
              </a:ext>
            </a:extLst>
          </p:cNvPr>
          <p:cNvSpPr>
            <a:spLocks noGrp="1"/>
          </p:cNvSpPr>
          <p:nvPr>
            <p:ph type="body" sz="quarter" idx="18"/>
          </p:nvPr>
        </p:nvSpPr>
        <p:spPr/>
        <p:txBody>
          <a:bodyPr/>
          <a:lstStyle/>
          <a:p>
            <a:r>
              <a:rPr lang="en-US" dirty="0"/>
              <a:t>Individual/Team Project Work</a:t>
            </a:r>
          </a:p>
          <a:p>
            <a:pPr lvl="1"/>
            <a:r>
              <a:rPr lang="en-US" dirty="0"/>
              <a:t>Teams of up to 3 students</a:t>
            </a:r>
          </a:p>
          <a:p>
            <a:r>
              <a:rPr lang="en-US" dirty="0"/>
              <a:t>Design/Implementation/Tests/Documentation</a:t>
            </a:r>
          </a:p>
          <a:p>
            <a:pPr lvl="1"/>
            <a:r>
              <a:rPr lang="en-US" dirty="0"/>
              <a:t>Get familiar with the given task/problem</a:t>
            </a:r>
          </a:p>
          <a:p>
            <a:pPr lvl="1"/>
            <a:r>
              <a:rPr lang="en-US" dirty="0"/>
              <a:t>Develop an initial design for discussion</a:t>
            </a:r>
          </a:p>
          <a:p>
            <a:pPr lvl="1"/>
            <a:r>
              <a:rPr lang="en-US" dirty="0"/>
              <a:t>Discuss the design during the office ours</a:t>
            </a:r>
            <a:br>
              <a:rPr lang="en-US" dirty="0"/>
            </a:br>
            <a:r>
              <a:rPr lang="en-US" b="1" dirty="0">
                <a:solidFill>
                  <a:schemeClr val="accent1"/>
                </a:solidFill>
              </a:rPr>
              <a:t>(strongly recommended)</a:t>
            </a:r>
          </a:p>
          <a:p>
            <a:pPr lvl="1"/>
            <a:r>
              <a:rPr lang="en-US" dirty="0"/>
              <a:t>Implement your design, plus tests and docs</a:t>
            </a:r>
          </a:p>
          <a:p>
            <a:pPr lvl="1"/>
            <a:r>
              <a:rPr lang="en-US" dirty="0"/>
              <a:t>Conduct experiments and analyze/visualize results</a:t>
            </a:r>
          </a:p>
          <a:p>
            <a:r>
              <a:rPr lang="en-US" dirty="0"/>
              <a:t>Presentation</a:t>
            </a:r>
          </a:p>
          <a:p>
            <a:pPr lvl="1"/>
            <a:r>
              <a:rPr lang="en-US" dirty="0">
                <a:solidFill>
                  <a:srgbClr val="000000"/>
                </a:solidFill>
              </a:rPr>
              <a:t>Summarize the problem and your solution</a:t>
            </a:r>
            <a:br>
              <a:rPr lang="en-US" dirty="0">
                <a:solidFill>
                  <a:srgbClr val="000000"/>
                </a:solidFill>
              </a:rPr>
            </a:br>
            <a:r>
              <a:rPr lang="en-US" dirty="0">
                <a:solidFill>
                  <a:srgbClr val="000000"/>
                </a:solidFill>
              </a:rPr>
              <a:t>(design, implementation, experimental results)</a:t>
            </a:r>
          </a:p>
          <a:p>
            <a:pPr lvl="1"/>
            <a:r>
              <a:rPr lang="en-US" b="1" dirty="0">
                <a:solidFill>
                  <a:schemeClr val="accent1"/>
                </a:solidFill>
              </a:rPr>
              <a:t>10 min talk + 5 min discussion</a:t>
            </a:r>
            <a:endParaRPr lang="en-US" dirty="0"/>
          </a:p>
        </p:txBody>
      </p:sp>
      <p:sp>
        <p:nvSpPr>
          <p:cNvPr id="4" name="Textplatzhalter 3">
            <a:extLst>
              <a:ext uri="{FF2B5EF4-FFF2-40B4-BE49-F238E27FC236}">
                <a16:creationId xmlns:a16="http://schemas.microsoft.com/office/drawing/2014/main" id="{AAAB63AE-D485-5A50-C6C9-CC83733144DC}"/>
              </a:ext>
            </a:extLst>
          </p:cNvPr>
          <p:cNvSpPr>
            <a:spLocks noGrp="1"/>
          </p:cNvSpPr>
          <p:nvPr>
            <p:ph type="body" sz="quarter" idx="14"/>
          </p:nvPr>
        </p:nvSpPr>
        <p:spPr/>
        <p:txBody>
          <a:bodyPr/>
          <a:lstStyle/>
          <a:p>
            <a:r>
              <a:rPr lang="en-US" dirty="0"/>
              <a:t>Project Deliverables</a:t>
            </a:r>
          </a:p>
        </p:txBody>
      </p:sp>
      <p:sp>
        <p:nvSpPr>
          <p:cNvPr id="6" name="Textplatzhalter 5">
            <a:extLst>
              <a:ext uri="{FF2B5EF4-FFF2-40B4-BE49-F238E27FC236}">
                <a16:creationId xmlns:a16="http://schemas.microsoft.com/office/drawing/2014/main" id="{FCAEAA26-8ED3-C0AC-0D3D-7A52A4CE8E36}"/>
              </a:ext>
            </a:extLst>
          </p:cNvPr>
          <p:cNvSpPr>
            <a:spLocks noGrp="1"/>
          </p:cNvSpPr>
          <p:nvPr>
            <p:ph type="body" sz="quarter" idx="19"/>
          </p:nvPr>
        </p:nvSpPr>
        <p:spPr/>
        <p:txBody>
          <a:bodyPr/>
          <a:lstStyle/>
          <a:p>
            <a:r>
              <a:rPr lang="en-US" dirty="0"/>
              <a:t>Grading</a:t>
            </a:r>
          </a:p>
          <a:p>
            <a:pPr lvl="1"/>
            <a:r>
              <a:rPr lang="en-US" b="1" dirty="0">
                <a:solidFill>
                  <a:srgbClr val="7889FB"/>
                </a:solidFill>
              </a:rPr>
              <a:t>#41086 (seminar + project)</a:t>
            </a:r>
          </a:p>
          <a:p>
            <a:pPr lvl="2"/>
            <a:r>
              <a:rPr lang="en-US" dirty="0">
                <a:solidFill>
                  <a:schemeClr val="tx1"/>
                </a:solidFill>
              </a:rPr>
              <a:t>Graded portfolio exam</a:t>
            </a:r>
          </a:p>
          <a:p>
            <a:pPr lvl="2"/>
            <a:r>
              <a:rPr lang="en-US" sz="1800" kern="150" dirty="0">
                <a:solidFill>
                  <a:schemeClr val="accent2"/>
                </a:solidFill>
                <a:effectLst/>
                <a:latin typeface="OpenSymbol"/>
                <a:ea typeface="OpenSymbol"/>
                <a:cs typeface="OpenSymbol"/>
              </a:rPr>
              <a:t>25 pts: summary paper</a:t>
            </a:r>
          </a:p>
          <a:p>
            <a:pPr lvl="2"/>
            <a:r>
              <a:rPr lang="en-US" sz="1800" kern="150" dirty="0">
                <a:solidFill>
                  <a:schemeClr val="accent2"/>
                </a:solidFill>
                <a:effectLst/>
                <a:latin typeface="OpenSymbol"/>
                <a:ea typeface="OpenSymbol"/>
                <a:cs typeface="OpenSymbol"/>
              </a:rPr>
              <a:t>15 pts: presentation</a:t>
            </a:r>
          </a:p>
          <a:p>
            <a:pPr lvl="2"/>
            <a:r>
              <a:rPr lang="en-US" sz="1800" kern="150" dirty="0">
                <a:solidFill>
                  <a:srgbClr val="000000"/>
                </a:solidFill>
                <a:effectLst/>
                <a:latin typeface="OpenSymbol"/>
                <a:ea typeface="OpenSymbol"/>
                <a:cs typeface="OpenSymbol"/>
              </a:rPr>
              <a:t>50 pts: design/</a:t>
            </a:r>
            <a:r>
              <a:rPr lang="en-US" sz="1800" kern="150" dirty="0" err="1">
                <a:solidFill>
                  <a:srgbClr val="000000"/>
                </a:solidFill>
                <a:effectLst/>
                <a:latin typeface="OpenSymbol"/>
                <a:ea typeface="OpenSymbol"/>
                <a:cs typeface="OpenSymbol"/>
              </a:rPr>
              <a:t>impl</a:t>
            </a:r>
            <a:r>
              <a:rPr lang="en-US" sz="1800" kern="150" dirty="0">
                <a:solidFill>
                  <a:srgbClr val="000000"/>
                </a:solidFill>
                <a:effectLst/>
                <a:latin typeface="OpenSymbol"/>
                <a:ea typeface="OpenSymbol"/>
                <a:cs typeface="OpenSymbol"/>
              </a:rPr>
              <a:t>/tests/doc</a:t>
            </a:r>
          </a:p>
          <a:p>
            <a:pPr lvl="2"/>
            <a:r>
              <a:rPr lang="en-US" sz="1800" kern="150" dirty="0">
                <a:solidFill>
                  <a:srgbClr val="000000"/>
                </a:solidFill>
                <a:effectLst/>
                <a:latin typeface="OpenSymbol"/>
                <a:ea typeface="OpenSymbol"/>
                <a:cs typeface="OpenSymbol"/>
              </a:rPr>
              <a:t>10 pts: presentation</a:t>
            </a:r>
            <a:endParaRPr lang="en-US" dirty="0">
              <a:solidFill>
                <a:srgbClr val="000000"/>
              </a:solidFill>
            </a:endParaRPr>
          </a:p>
          <a:p>
            <a:pPr lvl="1"/>
            <a:r>
              <a:rPr lang="en-US" b="1" dirty="0">
                <a:solidFill>
                  <a:srgbClr val="7889FB"/>
                </a:solidFill>
              </a:rPr>
              <a:t>#41094 (project-only)</a:t>
            </a:r>
          </a:p>
          <a:p>
            <a:pPr lvl="2"/>
            <a:r>
              <a:rPr lang="en-US" b="1" dirty="0">
                <a:solidFill>
                  <a:schemeClr val="tx1"/>
                </a:solidFill>
              </a:rPr>
              <a:t>Ungraded </a:t>
            </a:r>
            <a:r>
              <a:rPr lang="en-US" dirty="0">
                <a:solidFill>
                  <a:schemeClr val="tx1"/>
                </a:solidFill>
              </a:rPr>
              <a:t>portfolio exam</a:t>
            </a:r>
          </a:p>
          <a:p>
            <a:pPr lvl="2"/>
            <a:r>
              <a:rPr lang="en-US" dirty="0"/>
              <a:t>85</a:t>
            </a:r>
            <a:r>
              <a:rPr lang="en-US" sz="1800" kern="150" dirty="0">
                <a:effectLst/>
                <a:latin typeface="OpenSymbol"/>
                <a:ea typeface="OpenSymbol"/>
                <a:cs typeface="OpenSymbol"/>
              </a:rPr>
              <a:t> pts:</a:t>
            </a:r>
            <a:r>
              <a:rPr lang="en-US" dirty="0"/>
              <a:t> implementation/tests/documentation</a:t>
            </a:r>
          </a:p>
          <a:p>
            <a:pPr lvl="2"/>
            <a:r>
              <a:rPr lang="en-US" dirty="0"/>
              <a:t>15</a:t>
            </a:r>
            <a:r>
              <a:rPr lang="en-US" sz="1800" kern="150" dirty="0">
                <a:effectLst/>
                <a:latin typeface="OpenSymbol"/>
                <a:ea typeface="OpenSymbol"/>
                <a:cs typeface="OpenSymbol"/>
              </a:rPr>
              <a:t> pts:</a:t>
            </a:r>
            <a:r>
              <a:rPr lang="en-US" dirty="0"/>
              <a:t> presentation</a:t>
            </a:r>
          </a:p>
        </p:txBody>
      </p:sp>
    </p:spTree>
    <p:extLst>
      <p:ext uri="{BB962C8B-B14F-4D97-AF65-F5344CB8AC3E}">
        <p14:creationId xmlns:p14="http://schemas.microsoft.com/office/powerpoint/2010/main" val="408080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8A4CFB25-12E6-042F-B92A-BEAD5AD2FC5C}"/>
              </a:ext>
            </a:extLst>
          </p:cNvPr>
          <p:cNvSpPr>
            <a:spLocks noGrp="1"/>
          </p:cNvSpPr>
          <p:nvPr>
            <p:ph type="body" sz="quarter" idx="18"/>
          </p:nvPr>
        </p:nvSpPr>
        <p:spPr/>
        <p:txBody>
          <a:bodyPr/>
          <a:lstStyle/>
          <a:p>
            <a:r>
              <a:rPr lang="en-US" dirty="0"/>
              <a:t>Unique Characteristics</a:t>
            </a:r>
          </a:p>
          <a:p>
            <a:pPr lvl="1"/>
            <a:r>
              <a:rPr lang="en-US" dirty="0"/>
              <a:t>Each student/team gets a different topic</a:t>
            </a:r>
          </a:p>
          <a:p>
            <a:r>
              <a:rPr lang="en-US" dirty="0"/>
              <a:t>Advantages</a:t>
            </a:r>
          </a:p>
          <a:p>
            <a:pPr lvl="1"/>
            <a:r>
              <a:rPr lang="en-US" dirty="0"/>
              <a:t>Topics are real open issues in existing systems</a:t>
            </a:r>
          </a:p>
          <a:p>
            <a:pPr lvl="1"/>
            <a:r>
              <a:rPr lang="en-US" dirty="0"/>
              <a:t>Meaningful contributions to open-source systems</a:t>
            </a:r>
          </a:p>
          <a:p>
            <a:pPr lvl="1"/>
            <a:r>
              <a:rPr lang="en-US" dirty="0"/>
              <a:t>Your work will be used by others (impact)</a:t>
            </a:r>
          </a:p>
          <a:p>
            <a:pPr lvl="1"/>
            <a:r>
              <a:rPr lang="en-US" dirty="0"/>
              <a:t>You earn 9 ECTS (~270 h of work)</a:t>
            </a:r>
            <a:br>
              <a:rPr lang="en-US" dirty="0"/>
            </a:br>
            <a:r>
              <a:rPr lang="en-US" i="1" dirty="0" err="1"/>
              <a:t>Programmierpraktikum</a:t>
            </a:r>
            <a:r>
              <a:rPr lang="en-US" i="1" dirty="0"/>
              <a:t>:</a:t>
            </a:r>
            <a:r>
              <a:rPr lang="en-US" dirty="0"/>
              <a:t> more than the usual 6 ECTS</a:t>
            </a:r>
          </a:p>
          <a:p>
            <a:r>
              <a:rPr lang="en-US" dirty="0"/>
              <a:t>Practice Open-source Processes</a:t>
            </a:r>
          </a:p>
          <a:p>
            <a:pPr lvl="1"/>
            <a:r>
              <a:rPr lang="en-US" dirty="0"/>
              <a:t>Breakdown into subtasks</a:t>
            </a:r>
          </a:p>
          <a:p>
            <a:pPr lvl="1"/>
            <a:r>
              <a:rPr lang="en-US" dirty="0"/>
              <a:t>Code/tests/docs</a:t>
            </a:r>
          </a:p>
          <a:p>
            <a:pPr lvl="1"/>
            <a:r>
              <a:rPr lang="en-US" dirty="0"/>
              <a:t>Pull requests</a:t>
            </a:r>
          </a:p>
          <a:p>
            <a:pPr lvl="1"/>
            <a:r>
              <a:rPr lang="en-US" dirty="0"/>
              <a:t>Code review</a:t>
            </a:r>
          </a:p>
          <a:p>
            <a:pPr lvl="1"/>
            <a:r>
              <a:rPr lang="en-US" dirty="0"/>
              <a:t>Incorporate feedback to improve code</a:t>
            </a:r>
          </a:p>
        </p:txBody>
      </p:sp>
      <p:sp>
        <p:nvSpPr>
          <p:cNvPr id="3" name="Textplatzhalter 2">
            <a:extLst>
              <a:ext uri="{FF2B5EF4-FFF2-40B4-BE49-F238E27FC236}">
                <a16:creationId xmlns:a16="http://schemas.microsoft.com/office/drawing/2014/main" id="{CE8070AE-41BC-CCE8-E127-957B7F0F0875}"/>
              </a:ext>
            </a:extLst>
          </p:cNvPr>
          <p:cNvSpPr>
            <a:spLocks noGrp="1"/>
          </p:cNvSpPr>
          <p:nvPr>
            <p:ph type="body" sz="quarter" idx="14"/>
          </p:nvPr>
        </p:nvSpPr>
        <p:spPr/>
        <p:txBody>
          <a:bodyPr/>
          <a:lstStyle/>
          <a:p>
            <a:r>
              <a:rPr lang="en-US" dirty="0"/>
              <a:t>LDE Project Characteristics</a:t>
            </a:r>
          </a:p>
        </p:txBody>
      </p:sp>
      <p:sp>
        <p:nvSpPr>
          <p:cNvPr id="5" name="Textplatzhalter 4">
            <a:extLst>
              <a:ext uri="{FF2B5EF4-FFF2-40B4-BE49-F238E27FC236}">
                <a16:creationId xmlns:a16="http://schemas.microsoft.com/office/drawing/2014/main" id="{D0F4016A-953D-E31A-E72C-43D20D95CD54}"/>
              </a:ext>
            </a:extLst>
          </p:cNvPr>
          <p:cNvSpPr>
            <a:spLocks noGrp="1"/>
          </p:cNvSpPr>
          <p:nvPr>
            <p:ph type="body" sz="quarter" idx="19"/>
          </p:nvPr>
        </p:nvSpPr>
        <p:spPr/>
        <p:txBody>
          <a:bodyPr/>
          <a:lstStyle/>
          <a:p>
            <a:r>
              <a:rPr lang="en-US" dirty="0"/>
              <a:t>Remarks on Topic Descriptions</a:t>
            </a:r>
          </a:p>
          <a:p>
            <a:pPr lvl="1"/>
            <a:r>
              <a:rPr lang="en-US" dirty="0"/>
              <a:t>Lots of open topics to work on in the two systems we develop in our group</a:t>
            </a:r>
          </a:p>
          <a:p>
            <a:pPr lvl="1"/>
            <a:r>
              <a:rPr lang="en-US" dirty="0"/>
              <a:t>Initial topic descriptions of varying level of detail</a:t>
            </a:r>
          </a:p>
          <a:p>
            <a:pPr lvl="1"/>
            <a:r>
              <a:rPr lang="en-US" dirty="0"/>
              <a:t>If there is interest in a specific topic, we will provide more detailed descriptions with some pointers</a:t>
            </a:r>
          </a:p>
          <a:p>
            <a:pPr lvl="1"/>
            <a:r>
              <a:rPr lang="en-US" dirty="0"/>
              <a:t>Open to alternative topic proposals</a:t>
            </a:r>
          </a:p>
        </p:txBody>
      </p:sp>
    </p:spTree>
    <p:extLst>
      <p:ext uri="{BB962C8B-B14F-4D97-AF65-F5344CB8AC3E}">
        <p14:creationId xmlns:p14="http://schemas.microsoft.com/office/powerpoint/2010/main" val="3614589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F0C8544-3FA1-1678-5EDB-71DE8679A7BD}"/>
              </a:ext>
            </a:extLst>
          </p:cNvPr>
          <p:cNvSpPr>
            <a:spLocks noGrp="1"/>
          </p:cNvSpPr>
          <p:nvPr>
            <p:ph type="body" sz="quarter" idx="14"/>
          </p:nvPr>
        </p:nvSpPr>
        <p:spPr/>
        <p:txBody>
          <a:bodyPr/>
          <a:lstStyle/>
          <a:p>
            <a:r>
              <a:rPr lang="en-US" dirty="0"/>
              <a:t>LDE Projects in the Context of Two Open-source Systems</a:t>
            </a:r>
          </a:p>
        </p:txBody>
      </p:sp>
      <p:sp>
        <p:nvSpPr>
          <p:cNvPr id="3" name="Textplatzhalter 2">
            <a:extLst>
              <a:ext uri="{FF2B5EF4-FFF2-40B4-BE49-F238E27FC236}">
                <a16:creationId xmlns:a16="http://schemas.microsoft.com/office/drawing/2014/main" id="{2274D3F8-752C-B7FE-A121-856656994FCE}"/>
              </a:ext>
            </a:extLst>
          </p:cNvPr>
          <p:cNvSpPr>
            <a:spLocks noGrp="1"/>
          </p:cNvSpPr>
          <p:nvPr>
            <p:ph type="body" sz="quarter" idx="18"/>
          </p:nvPr>
        </p:nvSpPr>
        <p:spPr>
          <a:xfrm>
            <a:off x="550799" y="3347938"/>
            <a:ext cx="5545201" cy="2427709"/>
          </a:xfrm>
        </p:spPr>
        <p:txBody>
          <a:bodyPr/>
          <a:lstStyle/>
          <a:p>
            <a:r>
              <a:rPr lang="en-US" dirty="0"/>
              <a:t>DAPHNE EU-project</a:t>
            </a:r>
            <a:br>
              <a:rPr lang="en-US" dirty="0"/>
            </a:br>
            <a:r>
              <a:rPr lang="en-US" dirty="0">
                <a:hlinkClick r:id="rId2"/>
              </a:rPr>
              <a:t>https://github.com/daphne-eu/daphne</a:t>
            </a:r>
            <a:endParaRPr lang="en-US" dirty="0"/>
          </a:p>
          <a:p>
            <a:pPr lvl="1"/>
            <a:r>
              <a:rPr lang="en-US" dirty="0"/>
              <a:t>Focus on integrated data analysis pipelines</a:t>
            </a:r>
          </a:p>
          <a:p>
            <a:pPr lvl="1"/>
            <a:r>
              <a:rPr lang="en-US" dirty="0"/>
              <a:t>Project implementation in C++ and Python</a:t>
            </a:r>
          </a:p>
        </p:txBody>
      </p:sp>
      <p:sp>
        <p:nvSpPr>
          <p:cNvPr id="4" name="Textplatzhalter 3">
            <a:extLst>
              <a:ext uri="{FF2B5EF4-FFF2-40B4-BE49-F238E27FC236}">
                <a16:creationId xmlns:a16="http://schemas.microsoft.com/office/drawing/2014/main" id="{6FF5F702-CF84-CE24-40CD-5EB90D951476}"/>
              </a:ext>
            </a:extLst>
          </p:cNvPr>
          <p:cNvSpPr>
            <a:spLocks noGrp="1"/>
          </p:cNvSpPr>
          <p:nvPr>
            <p:ph type="body" sz="quarter" idx="19"/>
          </p:nvPr>
        </p:nvSpPr>
        <p:spPr>
          <a:xfrm>
            <a:off x="6114945" y="3341715"/>
            <a:ext cx="5545201" cy="2427709"/>
          </a:xfrm>
        </p:spPr>
        <p:txBody>
          <a:bodyPr/>
          <a:lstStyle/>
          <a:p>
            <a:r>
              <a:rPr lang="en-US" dirty="0"/>
              <a:t>Apache </a:t>
            </a:r>
            <a:r>
              <a:rPr lang="en-US" dirty="0" err="1"/>
              <a:t>SystemDS</a:t>
            </a:r>
            <a:br>
              <a:rPr lang="en-US" dirty="0"/>
            </a:br>
            <a:r>
              <a:rPr lang="en-US" dirty="0">
                <a:hlinkClick r:id="rId3"/>
              </a:rPr>
              <a:t>https://github.com/apache/systemds</a:t>
            </a:r>
            <a:endParaRPr lang="en-US" dirty="0"/>
          </a:p>
          <a:p>
            <a:pPr lvl="1"/>
            <a:r>
              <a:rPr lang="en-US" dirty="0"/>
              <a:t>Focus on the end-to-end data science lifecycle</a:t>
            </a:r>
          </a:p>
          <a:p>
            <a:pPr lvl="1"/>
            <a:r>
              <a:rPr lang="en-US" dirty="0"/>
              <a:t>Project implementation in Java, Python, and DML</a:t>
            </a:r>
          </a:p>
        </p:txBody>
      </p:sp>
      <p:pic>
        <p:nvPicPr>
          <p:cNvPr id="6" name="Grafik 5">
            <a:extLst>
              <a:ext uri="{FF2B5EF4-FFF2-40B4-BE49-F238E27FC236}">
                <a16:creationId xmlns:a16="http://schemas.microsoft.com/office/drawing/2014/main" id="{22BF111C-7C2C-5AB2-3E2D-EC841C17ECFA}"/>
              </a:ext>
            </a:extLst>
          </p:cNvPr>
          <p:cNvPicPr>
            <a:picLocks noChangeAspect="1"/>
          </p:cNvPicPr>
          <p:nvPr/>
        </p:nvPicPr>
        <p:blipFill>
          <a:blip r:embed="rId4"/>
          <a:stretch>
            <a:fillRect/>
          </a:stretch>
        </p:blipFill>
        <p:spPr>
          <a:xfrm>
            <a:off x="731006" y="2075600"/>
            <a:ext cx="3384170" cy="782844"/>
          </a:xfrm>
          <a:prstGeom prst="rect">
            <a:avLst/>
          </a:prstGeom>
        </p:spPr>
      </p:pic>
      <p:pic>
        <p:nvPicPr>
          <p:cNvPr id="8" name="Grafik 7">
            <a:extLst>
              <a:ext uri="{FF2B5EF4-FFF2-40B4-BE49-F238E27FC236}">
                <a16:creationId xmlns:a16="http://schemas.microsoft.com/office/drawing/2014/main" id="{118A3024-ADAC-0B80-1B5E-1784EA6EEE26}"/>
              </a:ext>
            </a:extLst>
          </p:cNvPr>
          <p:cNvPicPr>
            <a:picLocks noChangeAspect="1"/>
          </p:cNvPicPr>
          <p:nvPr/>
        </p:nvPicPr>
        <p:blipFill>
          <a:blip r:embed="rId5"/>
          <a:stretch>
            <a:fillRect/>
          </a:stretch>
        </p:blipFill>
        <p:spPr>
          <a:xfrm>
            <a:off x="8835764" y="2143172"/>
            <a:ext cx="2381250" cy="647700"/>
          </a:xfrm>
          <a:prstGeom prst="rect">
            <a:avLst/>
          </a:prstGeom>
        </p:spPr>
      </p:pic>
      <p:pic>
        <p:nvPicPr>
          <p:cNvPr id="10" name="Grafik 9">
            <a:extLst>
              <a:ext uri="{FF2B5EF4-FFF2-40B4-BE49-F238E27FC236}">
                <a16:creationId xmlns:a16="http://schemas.microsoft.com/office/drawing/2014/main" id="{94A0C14C-3D3D-2F1F-5A31-4139F04DB25A}"/>
              </a:ext>
            </a:extLst>
          </p:cNvPr>
          <p:cNvPicPr>
            <a:picLocks noChangeAspect="1"/>
          </p:cNvPicPr>
          <p:nvPr/>
        </p:nvPicPr>
        <p:blipFill>
          <a:blip r:embed="rId6"/>
          <a:stretch>
            <a:fillRect/>
          </a:stretch>
        </p:blipFill>
        <p:spPr>
          <a:xfrm>
            <a:off x="6415931" y="2064419"/>
            <a:ext cx="1980908" cy="805207"/>
          </a:xfrm>
          <a:prstGeom prst="rect">
            <a:avLst/>
          </a:prstGeom>
        </p:spPr>
      </p:pic>
      <p:pic>
        <p:nvPicPr>
          <p:cNvPr id="12" name="Grafik 11">
            <a:extLst>
              <a:ext uri="{FF2B5EF4-FFF2-40B4-BE49-F238E27FC236}">
                <a16:creationId xmlns:a16="http://schemas.microsoft.com/office/drawing/2014/main" id="{B52B53F8-0C44-9D44-1BA9-AF638DB1E1FD}"/>
              </a:ext>
            </a:extLst>
          </p:cNvPr>
          <p:cNvPicPr>
            <a:picLocks noChangeAspect="1"/>
          </p:cNvPicPr>
          <p:nvPr/>
        </p:nvPicPr>
        <p:blipFill>
          <a:blip r:embed="rId7"/>
          <a:stretch>
            <a:fillRect/>
          </a:stretch>
        </p:blipFill>
        <p:spPr>
          <a:xfrm>
            <a:off x="4376954" y="2200928"/>
            <a:ext cx="798282" cy="532188"/>
          </a:xfrm>
          <a:prstGeom prst="rect">
            <a:avLst/>
          </a:prstGeom>
        </p:spPr>
      </p:pic>
    </p:spTree>
    <p:extLst>
      <p:ext uri="{BB962C8B-B14F-4D97-AF65-F5344CB8AC3E}">
        <p14:creationId xmlns:p14="http://schemas.microsoft.com/office/powerpoint/2010/main" val="2206708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F2A13-8B68-0714-1590-B4257892DEEB}"/>
              </a:ext>
            </a:extLst>
          </p:cNvPr>
          <p:cNvSpPr>
            <a:spLocks noGrp="1"/>
          </p:cNvSpPr>
          <p:nvPr>
            <p:ph type="body" sz="quarter" idx="14"/>
          </p:nvPr>
        </p:nvSpPr>
        <p:spPr>
          <a:xfrm>
            <a:off x="555866" y="2582402"/>
            <a:ext cx="8724767" cy="717437"/>
          </a:xfrm>
        </p:spPr>
        <p:txBody>
          <a:bodyPr/>
          <a:lstStyle/>
          <a:p>
            <a:r>
              <a:rPr lang="en-US" dirty="0"/>
              <a:t>Apache </a:t>
            </a:r>
            <a:r>
              <a:rPr lang="en-US" dirty="0" err="1"/>
              <a:t>SystemDS</a:t>
            </a:r>
            <a:r>
              <a:rPr lang="en-US" dirty="0"/>
              <a:t>: A Declarative ML System for the End-to-End Data Science Lifecycle</a:t>
            </a:r>
          </a:p>
        </p:txBody>
      </p:sp>
      <p:sp>
        <p:nvSpPr>
          <p:cNvPr id="3" name="Text Placeholder 2">
            <a:extLst>
              <a:ext uri="{FF2B5EF4-FFF2-40B4-BE49-F238E27FC236}">
                <a16:creationId xmlns:a16="http://schemas.microsoft.com/office/drawing/2014/main" id="{BDC6DCEE-6D4D-473E-1689-1791BD2F34C4}"/>
              </a:ext>
            </a:extLst>
          </p:cNvPr>
          <p:cNvSpPr>
            <a:spLocks noGrp="1"/>
          </p:cNvSpPr>
          <p:nvPr>
            <p:ph type="body" sz="quarter" idx="15"/>
          </p:nvPr>
        </p:nvSpPr>
        <p:spPr/>
        <p:txBody>
          <a:bodyPr/>
          <a:lstStyle/>
          <a:p>
            <a:r>
              <a:rPr lang="en-US" dirty="0">
                <a:hlinkClick r:id="rId2"/>
              </a:rPr>
              <a:t>https://github.com/apache/systemds</a:t>
            </a:r>
            <a:endParaRPr lang="en-US" dirty="0"/>
          </a:p>
        </p:txBody>
      </p:sp>
      <p:grpSp>
        <p:nvGrpSpPr>
          <p:cNvPr id="4" name="Group 3">
            <a:extLst>
              <a:ext uri="{FF2B5EF4-FFF2-40B4-BE49-F238E27FC236}">
                <a16:creationId xmlns:a16="http://schemas.microsoft.com/office/drawing/2014/main" id="{B9EC4043-87E5-D4EB-2FDC-E5B27788B85D}"/>
              </a:ext>
            </a:extLst>
          </p:cNvPr>
          <p:cNvGrpSpPr/>
          <p:nvPr/>
        </p:nvGrpSpPr>
        <p:grpSpPr>
          <a:xfrm>
            <a:off x="551510" y="5084942"/>
            <a:ext cx="2371390" cy="617038"/>
            <a:chOff x="1548914" y="5246611"/>
            <a:chExt cx="2371390" cy="617038"/>
          </a:xfrm>
        </p:grpSpPr>
        <p:pic>
          <p:nvPicPr>
            <p:cNvPr id="5" name="Picture 4">
              <a:extLst>
                <a:ext uri="{FF2B5EF4-FFF2-40B4-BE49-F238E27FC236}">
                  <a16:creationId xmlns:a16="http://schemas.microsoft.com/office/drawing/2014/main" id="{1AFB48C2-2E12-5A7A-CBCB-32BBD43FBC66}"/>
                </a:ext>
              </a:extLst>
            </p:cNvPr>
            <p:cNvPicPr>
              <a:picLocks noChangeAspect="1"/>
            </p:cNvPicPr>
            <p:nvPr/>
          </p:nvPicPr>
          <p:blipFill rotWithShape="1">
            <a:blip r:embed="rId3">
              <a:extLst>
                <a:ext uri="{28A0092B-C50C-407E-A947-70E740481C1C}">
                  <a14:useLocalDpi xmlns:a14="http://schemas.microsoft.com/office/drawing/2010/main" val="0"/>
                </a:ext>
              </a:extLst>
            </a:blip>
            <a:srcRect t="3082" r="73979" b="17312"/>
            <a:stretch/>
          </p:blipFill>
          <p:spPr>
            <a:xfrm>
              <a:off x="3385742" y="5279896"/>
              <a:ext cx="534562" cy="511140"/>
            </a:xfrm>
            <a:prstGeom prst="rect">
              <a:avLst/>
            </a:prstGeom>
          </p:spPr>
        </p:pic>
        <p:pic>
          <p:nvPicPr>
            <p:cNvPr id="6" name="Picture 5">
              <a:extLst>
                <a:ext uri="{FF2B5EF4-FFF2-40B4-BE49-F238E27FC236}">
                  <a16:creationId xmlns:a16="http://schemas.microsoft.com/office/drawing/2014/main" id="{C7660E76-A5A5-6021-5191-3BE9732948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914" y="5246611"/>
              <a:ext cx="1517988" cy="617038"/>
            </a:xfrm>
            <a:prstGeom prst="rect">
              <a:avLst/>
            </a:prstGeom>
          </p:spPr>
        </p:pic>
      </p:grpSp>
    </p:spTree>
    <p:extLst>
      <p:ext uri="{BB962C8B-B14F-4D97-AF65-F5344CB8AC3E}">
        <p14:creationId xmlns:p14="http://schemas.microsoft.com/office/powerpoint/2010/main" val="3637987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D5B52B4-CC76-E00F-1C0C-8BED0B9A446E}"/>
              </a:ext>
            </a:extLst>
          </p:cNvPr>
          <p:cNvSpPr>
            <a:spLocks noGrp="1"/>
          </p:cNvSpPr>
          <p:nvPr>
            <p:ph type="body" sz="quarter" idx="18"/>
          </p:nvPr>
        </p:nvSpPr>
        <p:spPr/>
        <p:txBody>
          <a:bodyPr/>
          <a:lstStyle/>
          <a:p>
            <a:r>
              <a:rPr lang="en-US" dirty="0"/>
              <a:t>Existing ML Systems</a:t>
            </a:r>
            <a:endParaRPr lang="en-US" b="0" dirty="0"/>
          </a:p>
          <a:p>
            <a:pPr lvl="1"/>
            <a:r>
              <a:rPr lang="en-US" b="1" dirty="0"/>
              <a:t>#1</a:t>
            </a:r>
            <a:r>
              <a:rPr lang="en-US" dirty="0"/>
              <a:t> </a:t>
            </a:r>
            <a:r>
              <a:rPr lang="en-US" b="1" dirty="0">
                <a:solidFill>
                  <a:srgbClr val="7889FB"/>
                </a:solidFill>
              </a:rPr>
              <a:t>Numerical computing</a:t>
            </a:r>
            <a:r>
              <a:rPr lang="en-US" dirty="0"/>
              <a:t> frameworks</a:t>
            </a:r>
          </a:p>
          <a:p>
            <a:pPr lvl="1"/>
            <a:r>
              <a:rPr lang="en-US" b="1" dirty="0"/>
              <a:t>#2</a:t>
            </a:r>
            <a:r>
              <a:rPr lang="en-US" dirty="0"/>
              <a:t> </a:t>
            </a:r>
            <a:r>
              <a:rPr lang="en-US" b="1" dirty="0">
                <a:solidFill>
                  <a:srgbClr val="7889FB"/>
                </a:solidFill>
              </a:rPr>
              <a:t>ML Algorithm libraries</a:t>
            </a:r>
            <a:r>
              <a:rPr lang="en-US" dirty="0"/>
              <a:t> (local, large-scale)</a:t>
            </a:r>
          </a:p>
          <a:p>
            <a:pPr lvl="1"/>
            <a:r>
              <a:rPr lang="en-US" b="1" dirty="0"/>
              <a:t>#3</a:t>
            </a:r>
            <a:r>
              <a:rPr lang="en-US" dirty="0"/>
              <a:t> </a:t>
            </a:r>
            <a:r>
              <a:rPr lang="en-US" b="1" dirty="0">
                <a:solidFill>
                  <a:srgbClr val="7889FB"/>
                </a:solidFill>
              </a:rPr>
              <a:t>Linear algebra ML systems </a:t>
            </a:r>
            <a:r>
              <a:rPr lang="en-US" dirty="0">
                <a:solidFill>
                  <a:schemeClr val="tx1"/>
                </a:solidFill>
              </a:rPr>
              <a:t>(large-scale)</a:t>
            </a:r>
          </a:p>
          <a:p>
            <a:pPr lvl="1"/>
            <a:r>
              <a:rPr lang="en-US" b="1" dirty="0"/>
              <a:t>#4</a:t>
            </a:r>
            <a:r>
              <a:rPr lang="en-US" dirty="0"/>
              <a:t> </a:t>
            </a:r>
            <a:r>
              <a:rPr lang="en-US" b="1" dirty="0">
                <a:solidFill>
                  <a:srgbClr val="7889FB"/>
                </a:solidFill>
              </a:rPr>
              <a:t>Deep neural network</a:t>
            </a:r>
            <a:r>
              <a:rPr lang="en-US" dirty="0"/>
              <a:t> (DNN) frameworks</a:t>
            </a:r>
          </a:p>
          <a:p>
            <a:pPr lvl="1"/>
            <a:r>
              <a:rPr lang="en-US" b="1" dirty="0"/>
              <a:t>#5 </a:t>
            </a:r>
            <a:r>
              <a:rPr lang="en-US" b="1" dirty="0">
                <a:solidFill>
                  <a:srgbClr val="7889FB"/>
                </a:solidFill>
              </a:rPr>
              <a:t>Model management, and deployment</a:t>
            </a:r>
            <a:endParaRPr lang="en-US" sz="700" dirty="0"/>
          </a:p>
          <a:p>
            <a:r>
              <a:rPr lang="en-US" dirty="0"/>
              <a:t>Exploratory Data-Science Lifecycle</a:t>
            </a:r>
          </a:p>
          <a:p>
            <a:pPr lvl="1"/>
            <a:r>
              <a:rPr lang="en-US" b="1" dirty="0">
                <a:solidFill>
                  <a:schemeClr val="accent1"/>
                </a:solidFill>
              </a:rPr>
              <a:t>Open-ended problems </a:t>
            </a:r>
            <a:r>
              <a:rPr lang="en-US" dirty="0"/>
              <a:t>w/ underspecified objectives</a:t>
            </a:r>
          </a:p>
          <a:p>
            <a:pPr lvl="1"/>
            <a:r>
              <a:rPr lang="en-US" dirty="0"/>
              <a:t>Hypotheses, data integration, run analytics </a:t>
            </a:r>
          </a:p>
          <a:p>
            <a:pPr lvl="1"/>
            <a:r>
              <a:rPr lang="en-US" b="1" dirty="0">
                <a:solidFill>
                  <a:srgbClr val="7889FB"/>
                </a:solidFill>
              </a:rPr>
              <a:t>Unknown value </a:t>
            </a:r>
            <a:r>
              <a:rPr lang="en-US" dirty="0">
                <a:sym typeface="Wingdings" panose="05000000000000000000" pitchFamily="2" charset="2"/>
              </a:rPr>
              <a:t> lack of system infrastructure</a:t>
            </a:r>
            <a:br>
              <a:rPr lang="en-US" dirty="0">
                <a:sym typeface="Wingdings" panose="05000000000000000000" pitchFamily="2" charset="2"/>
              </a:rPr>
            </a:br>
            <a:r>
              <a:rPr lang="en-US" dirty="0">
                <a:solidFill>
                  <a:schemeClr val="tx1"/>
                </a:solidFill>
                <a:sym typeface="Wingdings" panose="05000000000000000000" pitchFamily="2" charset="2"/>
              </a:rPr>
              <a:t></a:t>
            </a:r>
            <a:r>
              <a:rPr lang="en-US" dirty="0">
                <a:sym typeface="Wingdings" panose="05000000000000000000" pitchFamily="2" charset="2"/>
              </a:rPr>
              <a:t> </a:t>
            </a:r>
            <a:r>
              <a:rPr lang="en-US" b="1" dirty="0">
                <a:solidFill>
                  <a:schemeClr val="accent1"/>
                </a:solidFill>
                <a:sym typeface="Wingdings" panose="05000000000000000000" pitchFamily="2" charset="2"/>
              </a:rPr>
              <a:t>Redundancy of manual efforts and computation</a:t>
            </a:r>
            <a:endParaRPr lang="en-US" sz="700" dirty="0"/>
          </a:p>
          <a:p>
            <a:r>
              <a:rPr lang="en-US" dirty="0"/>
              <a:t>Data Preparation Problem</a:t>
            </a:r>
          </a:p>
          <a:p>
            <a:pPr lvl="1"/>
            <a:r>
              <a:rPr lang="en-US" b="1" dirty="0">
                <a:solidFill>
                  <a:schemeClr val="accent1"/>
                </a:solidFill>
              </a:rPr>
              <a:t>80% Argument:</a:t>
            </a:r>
            <a:r>
              <a:rPr lang="en-US" dirty="0"/>
              <a:t> 80-90% time for finding, integrating, cleaning data</a:t>
            </a:r>
          </a:p>
          <a:p>
            <a:pPr lvl="1"/>
            <a:r>
              <a:rPr lang="en-US" dirty="0"/>
              <a:t>Diversity of tools </a:t>
            </a:r>
            <a:r>
              <a:rPr lang="en-US" dirty="0">
                <a:sym typeface="Wingdings" panose="05000000000000000000" pitchFamily="2" charset="2"/>
              </a:rPr>
              <a:t> boundary crossing, lack of optimization</a:t>
            </a:r>
          </a:p>
        </p:txBody>
      </p:sp>
      <p:sp>
        <p:nvSpPr>
          <p:cNvPr id="4" name="Text Placeholder 3">
            <a:extLst>
              <a:ext uri="{FF2B5EF4-FFF2-40B4-BE49-F238E27FC236}">
                <a16:creationId xmlns:a16="http://schemas.microsoft.com/office/drawing/2014/main" id="{3034DB09-EF53-5C15-761B-B4AC33B70AAC}"/>
              </a:ext>
            </a:extLst>
          </p:cNvPr>
          <p:cNvSpPr>
            <a:spLocks noGrp="1"/>
          </p:cNvSpPr>
          <p:nvPr>
            <p:ph type="body" sz="quarter" idx="14"/>
          </p:nvPr>
        </p:nvSpPr>
        <p:spPr/>
        <p:txBody>
          <a:bodyPr/>
          <a:lstStyle/>
          <a:p>
            <a:r>
              <a:rPr lang="en-US" dirty="0"/>
              <a:t>Landscape of ML Systems</a:t>
            </a:r>
          </a:p>
        </p:txBody>
      </p:sp>
      <p:pic>
        <p:nvPicPr>
          <p:cNvPr id="2" name="Picture 1">
            <a:extLst>
              <a:ext uri="{FF2B5EF4-FFF2-40B4-BE49-F238E27FC236}">
                <a16:creationId xmlns:a16="http://schemas.microsoft.com/office/drawing/2014/main" id="{A9ECDBA7-FE39-DC5A-E96E-1A6B551C8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0545" y="1525357"/>
            <a:ext cx="741075" cy="385587"/>
          </a:xfrm>
          <a:prstGeom prst="rect">
            <a:avLst/>
          </a:prstGeom>
        </p:spPr>
      </p:pic>
      <p:pic>
        <p:nvPicPr>
          <p:cNvPr id="3" name="Graphic 87">
            <a:extLst>
              <a:ext uri="{FF2B5EF4-FFF2-40B4-BE49-F238E27FC236}">
                <a16:creationId xmlns:a16="http://schemas.microsoft.com/office/drawing/2014/main" id="{EED3F196-5317-1543-2023-28AE3751BF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7441" y="2018732"/>
            <a:ext cx="1043527" cy="251113"/>
          </a:xfrm>
          <a:prstGeom prst="rect">
            <a:avLst/>
          </a:prstGeom>
        </p:spPr>
      </p:pic>
      <p:pic>
        <p:nvPicPr>
          <p:cNvPr id="6" name="Picture 5">
            <a:extLst>
              <a:ext uri="{FF2B5EF4-FFF2-40B4-BE49-F238E27FC236}">
                <a16:creationId xmlns:a16="http://schemas.microsoft.com/office/drawing/2014/main" id="{C6EDB3C9-D3A8-B3B1-1BF9-40E2F3C3DB48}"/>
              </a:ext>
            </a:extLst>
          </p:cNvPr>
          <p:cNvPicPr>
            <a:picLocks noChangeAspect="1"/>
          </p:cNvPicPr>
          <p:nvPr/>
        </p:nvPicPr>
        <p:blipFill>
          <a:blip r:embed="rId5"/>
          <a:stretch>
            <a:fillRect/>
          </a:stretch>
        </p:blipFill>
        <p:spPr>
          <a:xfrm>
            <a:off x="8806286" y="1963584"/>
            <a:ext cx="1087676" cy="316332"/>
          </a:xfrm>
          <a:prstGeom prst="rect">
            <a:avLst/>
          </a:prstGeom>
        </p:spPr>
      </p:pic>
      <p:pic>
        <p:nvPicPr>
          <p:cNvPr id="7" name="Picture 6">
            <a:extLst>
              <a:ext uri="{FF2B5EF4-FFF2-40B4-BE49-F238E27FC236}">
                <a16:creationId xmlns:a16="http://schemas.microsoft.com/office/drawing/2014/main" id="{A5309A6E-8B3E-9B86-F0B7-4C9C0F268C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9328" y="2305746"/>
            <a:ext cx="659373" cy="561969"/>
          </a:xfrm>
          <a:prstGeom prst="rect">
            <a:avLst/>
          </a:prstGeom>
        </p:spPr>
      </p:pic>
      <p:pic>
        <p:nvPicPr>
          <p:cNvPr id="8" name="Picture 7">
            <a:extLst>
              <a:ext uri="{FF2B5EF4-FFF2-40B4-BE49-F238E27FC236}">
                <a16:creationId xmlns:a16="http://schemas.microsoft.com/office/drawing/2014/main" id="{48538BD0-8D3E-7BD4-E9E8-7063DD433F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6656" y="2347022"/>
            <a:ext cx="1027585" cy="213035"/>
          </a:xfrm>
          <a:prstGeom prst="rect">
            <a:avLst/>
          </a:prstGeom>
        </p:spPr>
      </p:pic>
      <p:pic>
        <p:nvPicPr>
          <p:cNvPr id="9" name="Picture 8">
            <a:extLst>
              <a:ext uri="{FF2B5EF4-FFF2-40B4-BE49-F238E27FC236}">
                <a16:creationId xmlns:a16="http://schemas.microsoft.com/office/drawing/2014/main" id="{1D4D72F8-0DB6-EB67-62FD-12654F32F7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0755" y="1140611"/>
            <a:ext cx="919781" cy="365035"/>
          </a:xfrm>
          <a:prstGeom prst="rect">
            <a:avLst/>
          </a:prstGeom>
        </p:spPr>
      </p:pic>
      <p:pic>
        <p:nvPicPr>
          <p:cNvPr id="10" name="Picture 9">
            <a:extLst>
              <a:ext uri="{FF2B5EF4-FFF2-40B4-BE49-F238E27FC236}">
                <a16:creationId xmlns:a16="http://schemas.microsoft.com/office/drawing/2014/main" id="{29E06812-D5F8-FFCD-B2F2-D3D05A7862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92465" y="1308674"/>
            <a:ext cx="491759" cy="381113"/>
          </a:xfrm>
          <a:prstGeom prst="rect">
            <a:avLst/>
          </a:prstGeom>
        </p:spPr>
      </p:pic>
      <p:pic>
        <p:nvPicPr>
          <p:cNvPr id="11" name="Picture 10">
            <a:extLst>
              <a:ext uri="{FF2B5EF4-FFF2-40B4-BE49-F238E27FC236}">
                <a16:creationId xmlns:a16="http://schemas.microsoft.com/office/drawing/2014/main" id="{9FBFB8F2-049F-26F4-E198-11B7975454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34539" y="1607069"/>
            <a:ext cx="447590" cy="335692"/>
          </a:xfrm>
          <a:prstGeom prst="rect">
            <a:avLst/>
          </a:prstGeom>
        </p:spPr>
      </p:pic>
      <p:pic>
        <p:nvPicPr>
          <p:cNvPr id="12" name="Picture 11">
            <a:extLst>
              <a:ext uri="{FF2B5EF4-FFF2-40B4-BE49-F238E27FC236}">
                <a16:creationId xmlns:a16="http://schemas.microsoft.com/office/drawing/2014/main" id="{9A9F918B-C990-9B77-8A17-E158CB5E60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3005" y="1622384"/>
            <a:ext cx="771734" cy="279754"/>
          </a:xfrm>
          <a:prstGeom prst="rect">
            <a:avLst/>
          </a:prstGeom>
        </p:spPr>
      </p:pic>
      <p:pic>
        <p:nvPicPr>
          <p:cNvPr id="13" name="Picture 12">
            <a:extLst>
              <a:ext uri="{FF2B5EF4-FFF2-40B4-BE49-F238E27FC236}">
                <a16:creationId xmlns:a16="http://schemas.microsoft.com/office/drawing/2014/main" id="{C8D64658-9553-E588-F69D-D27B67AEF9DE}"/>
              </a:ext>
            </a:extLst>
          </p:cNvPr>
          <p:cNvPicPr>
            <a:picLocks noChangeAspect="1"/>
          </p:cNvPicPr>
          <p:nvPr/>
        </p:nvPicPr>
        <p:blipFill rotWithShape="1">
          <a:blip r:embed="rId12">
            <a:extLst>
              <a:ext uri="{28A0092B-C50C-407E-A947-70E740481C1C}">
                <a14:useLocalDpi xmlns:a14="http://schemas.microsoft.com/office/drawing/2010/main" val="0"/>
              </a:ext>
            </a:extLst>
          </a:blip>
          <a:srcRect t="14239" b="13748"/>
          <a:stretch/>
        </p:blipFill>
        <p:spPr>
          <a:xfrm>
            <a:off x="8570043" y="1118455"/>
            <a:ext cx="548869" cy="395254"/>
          </a:xfrm>
          <a:prstGeom prst="rect">
            <a:avLst/>
          </a:prstGeom>
        </p:spPr>
      </p:pic>
      <p:pic>
        <p:nvPicPr>
          <p:cNvPr id="14" name="Picture 13">
            <a:extLst>
              <a:ext uri="{FF2B5EF4-FFF2-40B4-BE49-F238E27FC236}">
                <a16:creationId xmlns:a16="http://schemas.microsoft.com/office/drawing/2014/main" id="{5D4F39A3-2598-00D7-C198-A0CF51C009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63923" y="2363862"/>
            <a:ext cx="765094" cy="262319"/>
          </a:xfrm>
          <a:prstGeom prst="rect">
            <a:avLst/>
          </a:prstGeom>
        </p:spPr>
      </p:pic>
      <p:pic>
        <p:nvPicPr>
          <p:cNvPr id="15" name="Picture 14">
            <a:extLst>
              <a:ext uri="{FF2B5EF4-FFF2-40B4-BE49-F238E27FC236}">
                <a16:creationId xmlns:a16="http://schemas.microsoft.com/office/drawing/2014/main" id="{D3828487-BEF2-EDB9-4FBC-88A5AFB04E2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47977" y="2690463"/>
            <a:ext cx="737545" cy="213888"/>
          </a:xfrm>
          <a:prstGeom prst="rect">
            <a:avLst/>
          </a:prstGeom>
        </p:spPr>
      </p:pic>
      <p:pic>
        <p:nvPicPr>
          <p:cNvPr id="16" name="Picture 15">
            <a:extLst>
              <a:ext uri="{FF2B5EF4-FFF2-40B4-BE49-F238E27FC236}">
                <a16:creationId xmlns:a16="http://schemas.microsoft.com/office/drawing/2014/main" id="{E0A2EE4D-E287-1471-9A81-7E9A2A2A80A6}"/>
              </a:ext>
            </a:extLst>
          </p:cNvPr>
          <p:cNvPicPr>
            <a:picLocks noChangeAspect="1"/>
          </p:cNvPicPr>
          <p:nvPr/>
        </p:nvPicPr>
        <p:blipFill>
          <a:blip r:embed="rId15"/>
          <a:stretch>
            <a:fillRect/>
          </a:stretch>
        </p:blipFill>
        <p:spPr>
          <a:xfrm>
            <a:off x="7516101" y="2768253"/>
            <a:ext cx="620898" cy="254150"/>
          </a:xfrm>
          <a:prstGeom prst="rect">
            <a:avLst/>
          </a:prstGeom>
        </p:spPr>
      </p:pic>
      <p:pic>
        <p:nvPicPr>
          <p:cNvPr id="17" name="Picture 2" descr="Bildergebnis für dask">
            <a:extLst>
              <a:ext uri="{FF2B5EF4-FFF2-40B4-BE49-F238E27FC236}">
                <a16:creationId xmlns:a16="http://schemas.microsoft.com/office/drawing/2014/main" id="{2DA24675-9EA4-23D4-D009-458BE333C57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9695" t="34381" r="29495" b="34871"/>
          <a:stretch/>
        </p:blipFill>
        <p:spPr bwMode="auto">
          <a:xfrm>
            <a:off x="7764576" y="926811"/>
            <a:ext cx="726229" cy="29903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FD06197-B0EF-2704-35A0-C18AC8984E87}"/>
              </a:ext>
            </a:extLst>
          </p:cNvPr>
          <p:cNvSpPr txBox="1"/>
          <p:nvPr/>
        </p:nvSpPr>
        <p:spPr>
          <a:xfrm>
            <a:off x="7246421" y="3407951"/>
            <a:ext cx="2300727" cy="923330"/>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“Take these datasets and show value or competitive advantage” </a:t>
            </a:r>
          </a:p>
        </p:txBody>
      </p:sp>
      <p:grpSp>
        <p:nvGrpSpPr>
          <p:cNvPr id="19" name="Group 18">
            <a:extLst>
              <a:ext uri="{FF2B5EF4-FFF2-40B4-BE49-F238E27FC236}">
                <a16:creationId xmlns:a16="http://schemas.microsoft.com/office/drawing/2014/main" id="{4EE7E2C7-2B6C-40E5-E5FB-115A8BE4CC48}"/>
              </a:ext>
            </a:extLst>
          </p:cNvPr>
          <p:cNvGrpSpPr/>
          <p:nvPr/>
        </p:nvGrpSpPr>
        <p:grpSpPr>
          <a:xfrm>
            <a:off x="9747150" y="4428287"/>
            <a:ext cx="2010190" cy="1177430"/>
            <a:chOff x="7035487" y="2877160"/>
            <a:chExt cx="2010190" cy="1177430"/>
          </a:xfrm>
        </p:grpSpPr>
        <p:pic>
          <p:nvPicPr>
            <p:cNvPr id="20" name="Picture 19">
              <a:extLst>
                <a:ext uri="{FF2B5EF4-FFF2-40B4-BE49-F238E27FC236}">
                  <a16:creationId xmlns:a16="http://schemas.microsoft.com/office/drawing/2014/main" id="{BE9376ED-19B9-9174-2968-46652125F533}"/>
                </a:ext>
              </a:extLst>
            </p:cNvPr>
            <p:cNvPicPr>
              <a:picLocks noChangeAspect="1"/>
            </p:cNvPicPr>
            <p:nvPr/>
          </p:nvPicPr>
          <p:blipFill>
            <a:blip r:embed="rId17"/>
            <a:stretch>
              <a:fillRect/>
            </a:stretch>
          </p:blipFill>
          <p:spPr>
            <a:xfrm>
              <a:off x="8425399" y="3283416"/>
              <a:ext cx="497489" cy="640080"/>
            </a:xfrm>
            <a:prstGeom prst="rect">
              <a:avLst/>
            </a:prstGeom>
            <a:ln w="25400">
              <a:solidFill>
                <a:srgbClr val="7889FB"/>
              </a:solidFill>
            </a:ln>
          </p:spPr>
        </p:pic>
        <p:pic>
          <p:nvPicPr>
            <p:cNvPr id="21" name="Picture 20">
              <a:extLst>
                <a:ext uri="{FF2B5EF4-FFF2-40B4-BE49-F238E27FC236}">
                  <a16:creationId xmlns:a16="http://schemas.microsoft.com/office/drawing/2014/main" id="{8F88B759-CCA5-722D-3F8B-5CC1490C2759}"/>
                </a:ext>
              </a:extLst>
            </p:cNvPr>
            <p:cNvPicPr>
              <a:picLocks noChangeAspect="1"/>
            </p:cNvPicPr>
            <p:nvPr/>
          </p:nvPicPr>
          <p:blipFill>
            <a:blip r:embed="rId18"/>
            <a:stretch>
              <a:fillRect/>
            </a:stretch>
          </p:blipFill>
          <p:spPr>
            <a:xfrm>
              <a:off x="8123954" y="3414510"/>
              <a:ext cx="497489" cy="640080"/>
            </a:xfrm>
            <a:prstGeom prst="rect">
              <a:avLst/>
            </a:prstGeom>
            <a:ln w="25400">
              <a:solidFill>
                <a:srgbClr val="7889FB"/>
              </a:solidFill>
            </a:ln>
          </p:spPr>
        </p:pic>
        <p:sp>
          <p:nvSpPr>
            <p:cNvPr id="22" name="Rectangle 21">
              <a:extLst>
                <a:ext uri="{FF2B5EF4-FFF2-40B4-BE49-F238E27FC236}">
                  <a16:creationId xmlns:a16="http://schemas.microsoft.com/office/drawing/2014/main" id="{3EE8C7A6-27F0-D470-272D-E251DF237E5B}"/>
                </a:ext>
              </a:extLst>
            </p:cNvPr>
            <p:cNvSpPr/>
            <p:nvPr/>
          </p:nvSpPr>
          <p:spPr>
            <a:xfrm>
              <a:off x="7919760" y="2877160"/>
              <a:ext cx="1125917" cy="307777"/>
            </a:xfrm>
            <a:prstGeom prst="rect">
              <a:avLst/>
            </a:prstGeom>
          </p:spPr>
          <p:txBody>
            <a:bodyPr wrap="square">
              <a:spAutoFit/>
            </a:bodyPr>
            <a:lstStyle/>
            <a:p>
              <a:pPr algn="r"/>
              <a:r>
                <a:rPr lang="en-US" sz="1400" dirty="0">
                  <a:latin typeface="Calibri" panose="020F0502020204030204" pitchFamily="34" charset="0"/>
                  <a:cs typeface="Calibri" panose="020F0502020204030204" pitchFamily="34" charset="0"/>
                </a:rPr>
                <a:t>[</a:t>
              </a:r>
              <a:r>
                <a:rPr lang="en-US" sz="1400" b="1" dirty="0">
                  <a:latin typeface="Calibri" panose="020F0502020204030204" pitchFamily="34" charset="0"/>
                  <a:cs typeface="Calibri" panose="020F0502020204030204" pitchFamily="34" charset="0"/>
                </a:rPr>
                <a:t>NIPS 2015</a:t>
              </a:r>
              <a:r>
                <a:rPr lang="en-US" sz="1400" dirty="0">
                  <a:latin typeface="Calibri" panose="020F0502020204030204" pitchFamily="34" charset="0"/>
                  <a:cs typeface="Calibri" panose="020F0502020204030204" pitchFamily="34" charset="0"/>
                </a:rPr>
                <a:t>]</a:t>
              </a:r>
            </a:p>
          </p:txBody>
        </p:sp>
        <p:sp>
          <p:nvSpPr>
            <p:cNvPr id="23" name="Rectangle 22">
              <a:extLst>
                <a:ext uri="{FF2B5EF4-FFF2-40B4-BE49-F238E27FC236}">
                  <a16:creationId xmlns:a16="http://schemas.microsoft.com/office/drawing/2014/main" id="{565E8410-9EC8-D3BE-D490-66A823F5DD7C}"/>
                </a:ext>
              </a:extLst>
            </p:cNvPr>
            <p:cNvSpPr/>
            <p:nvPr/>
          </p:nvSpPr>
          <p:spPr>
            <a:xfrm>
              <a:off x="7035487" y="3089232"/>
              <a:ext cx="1430591" cy="307777"/>
            </a:xfrm>
            <a:prstGeom prst="rect">
              <a:avLst/>
            </a:prstGeom>
          </p:spPr>
          <p:txBody>
            <a:bodyPr wrap="square">
              <a:spAutoFit/>
            </a:bodyPr>
            <a:lstStyle/>
            <a:p>
              <a:pPr algn="r"/>
              <a:r>
                <a:rPr lang="en-US" sz="1400" dirty="0">
                  <a:latin typeface="Calibri" panose="020F0502020204030204" pitchFamily="34" charset="0"/>
                  <a:cs typeface="Calibri" panose="020F0502020204030204" pitchFamily="34" charset="0"/>
                </a:rPr>
                <a:t>[</a:t>
              </a:r>
              <a:r>
                <a:rPr lang="en-US" sz="1400" b="1" dirty="0" err="1">
                  <a:latin typeface="Calibri" panose="020F0502020204030204" pitchFamily="34" charset="0"/>
                  <a:cs typeface="Calibri" panose="020F0502020204030204" pitchFamily="34" charset="0"/>
                </a:rPr>
                <a:t>DEBull</a:t>
              </a:r>
              <a:r>
                <a:rPr lang="en-US" sz="1400" b="1" dirty="0">
                  <a:latin typeface="Calibri" panose="020F0502020204030204" pitchFamily="34" charset="0"/>
                  <a:cs typeface="Calibri" panose="020F0502020204030204" pitchFamily="34" charset="0"/>
                </a:rPr>
                <a:t> 2018</a:t>
              </a:r>
              <a:r>
                <a:rPr lang="en-US" sz="1400" dirty="0">
                  <a:latin typeface="Calibri" panose="020F0502020204030204" pitchFamily="34" charset="0"/>
                  <a:cs typeface="Calibri" panose="020F0502020204030204" pitchFamily="34" charset="0"/>
                </a:rPr>
                <a:t>]</a:t>
              </a:r>
            </a:p>
          </p:txBody>
        </p:sp>
      </p:grpSp>
    </p:spTree>
    <p:extLst>
      <p:ext uri="{BB962C8B-B14F-4D97-AF65-F5344CB8AC3E}">
        <p14:creationId xmlns:p14="http://schemas.microsoft.com/office/powerpoint/2010/main" val="187068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D95F4B-7B5B-11BF-015B-59E102FD056C}"/>
              </a:ext>
            </a:extLst>
          </p:cNvPr>
          <p:cNvSpPr>
            <a:spLocks noGrp="1"/>
          </p:cNvSpPr>
          <p:nvPr>
            <p:ph type="body" sz="quarter" idx="14"/>
          </p:nvPr>
        </p:nvSpPr>
        <p:spPr/>
        <p:txBody>
          <a:bodyPr/>
          <a:lstStyle/>
          <a:p>
            <a:r>
              <a:rPr lang="en-US" dirty="0"/>
              <a:t>The Data Science Lifecycle</a:t>
            </a:r>
          </a:p>
          <a:p>
            <a:r>
              <a:rPr lang="en-US" sz="2400" dirty="0"/>
              <a:t>(aka KDD Process, aka CRISP-DM)</a:t>
            </a:r>
            <a:endParaRPr lang="en-US" dirty="0"/>
          </a:p>
        </p:txBody>
      </p:sp>
      <p:pic>
        <p:nvPicPr>
          <p:cNvPr id="4" name="Picture 10" descr="https://upload.wikimedia.org/wikipedia/commons/thumb/d/d8/Emblem-person-blue.svg/1024px-Emblem-person-blue.svg.png">
            <a:extLst>
              <a:ext uri="{FF2B5EF4-FFF2-40B4-BE49-F238E27FC236}">
                <a16:creationId xmlns:a16="http://schemas.microsoft.com/office/drawing/2014/main" id="{4940211B-5DCB-5C4B-4DAE-E9F8346DF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5539" y="1602513"/>
            <a:ext cx="900732" cy="90073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CC0A36F-A9AE-F1BD-CF49-1A39B9A6DC0C}"/>
              </a:ext>
            </a:extLst>
          </p:cNvPr>
          <p:cNvGrpSpPr>
            <a:grpSpLocks noChangeAspect="1"/>
          </p:cNvGrpSpPr>
          <p:nvPr/>
        </p:nvGrpSpPr>
        <p:grpSpPr>
          <a:xfrm>
            <a:off x="2098278" y="4442895"/>
            <a:ext cx="1391352" cy="1407754"/>
            <a:chOff x="3930084" y="4978403"/>
            <a:chExt cx="1729952" cy="1750352"/>
          </a:xfrm>
        </p:grpSpPr>
        <p:pic>
          <p:nvPicPr>
            <p:cNvPr id="6" name="Picture 5" descr="https://upload.wikimedia.org/wikipedia/commons/thumb/1/1b/Emblem-person-red.svg/2000px-Emblem-person-red.svg.png">
              <a:extLst>
                <a:ext uri="{FF2B5EF4-FFF2-40B4-BE49-F238E27FC236}">
                  <a16:creationId xmlns:a16="http://schemas.microsoft.com/office/drawing/2014/main" id="{E3D2CB34-CCF2-25A0-B13F-4F472DFEC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033" y="4978403"/>
              <a:ext cx="1118656" cy="11186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314BAA3-51F2-EC05-6A4D-D972055AB2D3}"/>
                </a:ext>
              </a:extLst>
            </p:cNvPr>
            <p:cNvSpPr txBox="1"/>
            <p:nvPr/>
          </p:nvSpPr>
          <p:spPr>
            <a:xfrm>
              <a:off x="3930084" y="5925130"/>
              <a:ext cx="1729952" cy="803625"/>
            </a:xfrm>
            <a:prstGeom prst="rect">
              <a:avLst/>
            </a:prstGeom>
            <a:noFill/>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Data/SW Engineer</a:t>
              </a:r>
            </a:p>
          </p:txBody>
        </p:sp>
      </p:grpSp>
      <p:pic>
        <p:nvPicPr>
          <p:cNvPr id="8" name="Picture 7">
            <a:extLst>
              <a:ext uri="{FF2B5EF4-FFF2-40B4-BE49-F238E27FC236}">
                <a16:creationId xmlns:a16="http://schemas.microsoft.com/office/drawing/2014/main" id="{E6E20403-73C4-A6A0-BDB7-31768B9CE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5443" y="2743092"/>
            <a:ext cx="726111" cy="744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a:extLst>
              <a:ext uri="{FF2B5EF4-FFF2-40B4-BE49-F238E27FC236}">
                <a16:creationId xmlns:a16="http://schemas.microsoft.com/office/drawing/2014/main" id="{628A791A-324E-C798-1645-9B82EDADB6F3}"/>
              </a:ext>
            </a:extLst>
          </p:cNvPr>
          <p:cNvGrpSpPr>
            <a:grpSpLocks noChangeAspect="1"/>
          </p:cNvGrpSpPr>
          <p:nvPr/>
        </p:nvGrpSpPr>
        <p:grpSpPr>
          <a:xfrm>
            <a:off x="8782126" y="4432382"/>
            <a:ext cx="1391352" cy="1407754"/>
            <a:chOff x="3930084" y="4978403"/>
            <a:chExt cx="1729952" cy="1750352"/>
          </a:xfrm>
        </p:grpSpPr>
        <p:pic>
          <p:nvPicPr>
            <p:cNvPr id="10" name="Picture 9" descr="https://upload.wikimedia.org/wikipedia/commons/thumb/1/1b/Emblem-person-red.svg/2000px-Emblem-person-red.svg.png">
              <a:extLst>
                <a:ext uri="{FF2B5EF4-FFF2-40B4-BE49-F238E27FC236}">
                  <a16:creationId xmlns:a16="http://schemas.microsoft.com/office/drawing/2014/main" id="{DA024F1B-C685-61BE-54E6-6F9BE1CA3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033" y="4978403"/>
              <a:ext cx="1118656" cy="11186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630CEE4-834B-C208-A5D5-3F403B6E779C}"/>
                </a:ext>
              </a:extLst>
            </p:cNvPr>
            <p:cNvSpPr txBox="1"/>
            <p:nvPr/>
          </p:nvSpPr>
          <p:spPr>
            <a:xfrm>
              <a:off x="3930084" y="5925130"/>
              <a:ext cx="1729952" cy="803625"/>
            </a:xfrm>
            <a:prstGeom prst="rect">
              <a:avLst/>
            </a:prstGeom>
            <a:noFill/>
          </p:spPr>
          <p:txBody>
            <a:bodyPr wrap="square" rtlCol="0">
              <a:spAutoFit/>
            </a:bodyPr>
            <a:lstStyle/>
            <a:p>
              <a:pPr algn="ctr"/>
              <a:r>
                <a:rPr lang="en-US" b="1" dirty="0">
                  <a:solidFill>
                    <a:schemeClr val="accent1"/>
                  </a:solidFill>
                  <a:latin typeface="Calibri" panose="020F0502020204030204" pitchFamily="34" charset="0"/>
                  <a:cs typeface="Calibri" panose="020F0502020204030204" pitchFamily="34" charset="0"/>
                </a:rPr>
                <a:t>DevOps Engineer</a:t>
              </a:r>
            </a:p>
          </p:txBody>
        </p:sp>
      </p:grpSp>
      <p:sp>
        <p:nvSpPr>
          <p:cNvPr id="12" name="Chevron 23">
            <a:extLst>
              <a:ext uri="{FF2B5EF4-FFF2-40B4-BE49-F238E27FC236}">
                <a16:creationId xmlns:a16="http://schemas.microsoft.com/office/drawing/2014/main" id="{BB2BAC7A-4295-A7A3-7CB0-3AA68D61B284}"/>
              </a:ext>
            </a:extLst>
          </p:cNvPr>
          <p:cNvSpPr/>
          <p:nvPr/>
        </p:nvSpPr>
        <p:spPr>
          <a:xfrm>
            <a:off x="2452354" y="2994078"/>
            <a:ext cx="267008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Data Integration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Data Cleaning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Data Preparation</a:t>
            </a:r>
          </a:p>
        </p:txBody>
      </p:sp>
      <p:cxnSp>
        <p:nvCxnSpPr>
          <p:cNvPr id="13" name="Straight Arrow Connector 12">
            <a:extLst>
              <a:ext uri="{FF2B5EF4-FFF2-40B4-BE49-F238E27FC236}">
                <a16:creationId xmlns:a16="http://schemas.microsoft.com/office/drawing/2014/main" id="{680C8D60-6308-A0E7-364D-177D6DAA727B}"/>
              </a:ext>
            </a:extLst>
          </p:cNvPr>
          <p:cNvCxnSpPr>
            <a:cxnSpLocks/>
            <a:stCxn id="6" idx="0"/>
          </p:cNvCxnSpPr>
          <p:nvPr/>
        </p:nvCxnSpPr>
        <p:spPr>
          <a:xfrm flipV="1">
            <a:off x="2774089" y="3977701"/>
            <a:ext cx="0" cy="46519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6C5EC22-F339-E7ED-8EA6-A245668A61A5}"/>
              </a:ext>
            </a:extLst>
          </p:cNvPr>
          <p:cNvCxnSpPr>
            <a:stCxn id="4" idx="2"/>
            <a:endCxn id="17" idx="0"/>
          </p:cNvCxnSpPr>
          <p:nvPr/>
        </p:nvCxnSpPr>
        <p:spPr>
          <a:xfrm>
            <a:off x="5945905" y="2503252"/>
            <a:ext cx="169546" cy="49194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A8D9760-4D1E-C6ED-8C52-95466919A8E0}"/>
              </a:ext>
            </a:extLst>
          </p:cNvPr>
          <p:cNvCxnSpPr>
            <a:cxnSpLocks/>
            <a:stCxn id="10" idx="0"/>
          </p:cNvCxnSpPr>
          <p:nvPr/>
        </p:nvCxnSpPr>
        <p:spPr>
          <a:xfrm flipH="1" flipV="1">
            <a:off x="9453944" y="3979931"/>
            <a:ext cx="3993" cy="45245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DE9A46D5-2866-6EAB-AE3B-A93D32A0D551}"/>
              </a:ext>
            </a:extLst>
          </p:cNvPr>
          <p:cNvPicPr>
            <a:picLocks noChangeAspect="1"/>
          </p:cNvPicPr>
          <p:nvPr/>
        </p:nvPicPr>
        <p:blipFill rotWithShape="1">
          <a:blip r:embed="rId5">
            <a:extLst>
              <a:ext uri="{28A0092B-C50C-407E-A947-70E740481C1C}">
                <a14:useLocalDpi xmlns:a14="http://schemas.microsoft.com/office/drawing/2010/main" val="0"/>
              </a:ext>
            </a:extLst>
          </a:blip>
          <a:srcRect l="8265" t="9698" r="6904" b="11693"/>
          <a:stretch/>
        </p:blipFill>
        <p:spPr>
          <a:xfrm>
            <a:off x="1409448" y="3428645"/>
            <a:ext cx="967752" cy="896761"/>
          </a:xfrm>
          <a:prstGeom prst="rect">
            <a:avLst/>
          </a:prstGeom>
        </p:spPr>
      </p:pic>
      <p:sp>
        <p:nvSpPr>
          <p:cNvPr id="17" name="Chevron 30">
            <a:extLst>
              <a:ext uri="{FF2B5EF4-FFF2-40B4-BE49-F238E27FC236}">
                <a16:creationId xmlns:a16="http://schemas.microsoft.com/office/drawing/2014/main" id="{4A63F6F6-0A37-F42B-BDA2-7EA5F6D715F3}"/>
              </a:ext>
            </a:extLst>
          </p:cNvPr>
          <p:cNvSpPr/>
          <p:nvPr/>
        </p:nvSpPr>
        <p:spPr>
          <a:xfrm>
            <a:off x="4961281" y="2995193"/>
            <a:ext cx="267008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Model Selection</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Training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Hyper-parameters</a:t>
            </a:r>
          </a:p>
        </p:txBody>
      </p:sp>
      <p:sp>
        <p:nvSpPr>
          <p:cNvPr id="18" name="Chevron 31">
            <a:extLst>
              <a:ext uri="{FF2B5EF4-FFF2-40B4-BE49-F238E27FC236}">
                <a16:creationId xmlns:a16="http://schemas.microsoft.com/office/drawing/2014/main" id="{41F74ABE-E25D-A73F-D199-FE0363077A09}"/>
              </a:ext>
            </a:extLst>
          </p:cNvPr>
          <p:cNvSpPr/>
          <p:nvPr/>
        </p:nvSpPr>
        <p:spPr>
          <a:xfrm>
            <a:off x="7425570" y="2995193"/>
            <a:ext cx="2670084" cy="984738"/>
          </a:xfrm>
          <a:prstGeom prst="chevron">
            <a:avLst>
              <a:gd name="adj" fmla="val 3673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Validate &amp; Debug</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Deployment</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Scoring &amp; Feedback</a:t>
            </a:r>
          </a:p>
        </p:txBody>
      </p:sp>
      <p:sp>
        <p:nvSpPr>
          <p:cNvPr id="19" name="TextBox 18">
            <a:extLst>
              <a:ext uri="{FF2B5EF4-FFF2-40B4-BE49-F238E27FC236}">
                <a16:creationId xmlns:a16="http://schemas.microsoft.com/office/drawing/2014/main" id="{C41EEA7F-44C4-FBE6-7DAF-008DA8C4E486}"/>
              </a:ext>
            </a:extLst>
          </p:cNvPr>
          <p:cNvSpPr txBox="1"/>
          <p:nvPr/>
        </p:nvSpPr>
        <p:spPr>
          <a:xfrm>
            <a:off x="6269899" y="1683083"/>
            <a:ext cx="1039352" cy="646331"/>
          </a:xfrm>
          <a:prstGeom prst="rect">
            <a:avLst/>
          </a:prstGeom>
          <a:noFill/>
        </p:spPr>
        <p:txBody>
          <a:bodyPr wrap="square" rtlCol="0">
            <a:spAutoFit/>
          </a:bodyPr>
          <a:lstStyle/>
          <a:p>
            <a:pPr algn="ctr"/>
            <a:r>
              <a:rPr lang="en-US" b="1" dirty="0">
                <a:solidFill>
                  <a:srgbClr val="7889FB"/>
                </a:solidFill>
                <a:latin typeface="Calibri" panose="020F0502020204030204" pitchFamily="34" charset="0"/>
                <a:cs typeface="Calibri" panose="020F0502020204030204" pitchFamily="34" charset="0"/>
              </a:rPr>
              <a:t>Data Scientist</a:t>
            </a:r>
          </a:p>
        </p:txBody>
      </p:sp>
      <p:cxnSp>
        <p:nvCxnSpPr>
          <p:cNvPr id="20" name="Straight Arrow Connector 19">
            <a:extLst>
              <a:ext uri="{FF2B5EF4-FFF2-40B4-BE49-F238E27FC236}">
                <a16:creationId xmlns:a16="http://schemas.microsoft.com/office/drawing/2014/main" id="{A60A3466-ACC8-683F-46D2-7CA6C49C45E6}"/>
              </a:ext>
            </a:extLst>
          </p:cNvPr>
          <p:cNvCxnSpPr>
            <a:stCxn id="4" idx="2"/>
            <a:endCxn id="12" idx="0"/>
          </p:cNvCxnSpPr>
          <p:nvPr/>
        </p:nvCxnSpPr>
        <p:spPr>
          <a:xfrm flipH="1">
            <a:off x="3606524" y="2503252"/>
            <a:ext cx="2339381" cy="490826"/>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38EC59-8BF5-D4FE-7F2B-3CA2B2A77F49}"/>
              </a:ext>
            </a:extLst>
          </p:cNvPr>
          <p:cNvCxnSpPr>
            <a:stCxn id="4" idx="2"/>
            <a:endCxn id="18" idx="0"/>
          </p:cNvCxnSpPr>
          <p:nvPr/>
        </p:nvCxnSpPr>
        <p:spPr>
          <a:xfrm>
            <a:off x="5945905" y="2503252"/>
            <a:ext cx="2633835" cy="491941"/>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C0E9F9D-F1CE-B762-2AAB-8D7624B1FD22}"/>
              </a:ext>
            </a:extLst>
          </p:cNvPr>
          <p:cNvCxnSpPr>
            <a:endCxn id="12" idx="2"/>
          </p:cNvCxnSpPr>
          <p:nvPr/>
        </p:nvCxnSpPr>
        <p:spPr>
          <a:xfrm flipH="1" flipV="1">
            <a:off x="3606524" y="3978816"/>
            <a:ext cx="1576" cy="548159"/>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0D5D1C-8C43-F47A-A439-55E954DBE0C1}"/>
              </a:ext>
            </a:extLst>
          </p:cNvPr>
          <p:cNvCxnSpPr>
            <a:endCxn id="17" idx="2"/>
          </p:cNvCxnSpPr>
          <p:nvPr/>
        </p:nvCxnSpPr>
        <p:spPr>
          <a:xfrm flipV="1">
            <a:off x="6115451" y="3979931"/>
            <a:ext cx="0" cy="54704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9B1C0DA-3392-1A3D-1CB5-4CC80D28D932}"/>
              </a:ext>
            </a:extLst>
          </p:cNvPr>
          <p:cNvCxnSpPr>
            <a:endCxn id="18" idx="2"/>
          </p:cNvCxnSpPr>
          <p:nvPr/>
        </p:nvCxnSpPr>
        <p:spPr>
          <a:xfrm flipV="1">
            <a:off x="8579740" y="3979931"/>
            <a:ext cx="0" cy="547044"/>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BE7EE49-073B-94FF-2880-7E1EA83FBCD9}"/>
              </a:ext>
            </a:extLst>
          </p:cNvPr>
          <p:cNvCxnSpPr/>
          <p:nvPr/>
        </p:nvCxnSpPr>
        <p:spPr>
          <a:xfrm flipH="1">
            <a:off x="3608100" y="4526975"/>
            <a:ext cx="4971640" cy="0"/>
          </a:xfrm>
          <a:prstGeom prst="straightConnector1">
            <a:avLst/>
          </a:prstGeom>
          <a:ln w="19050">
            <a:solidFill>
              <a:srgbClr val="7889FB"/>
            </a:solidFill>
            <a:tailEnd type="none" w="med"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AE3B126-08E6-F9A9-DD95-354C3D40B739}"/>
              </a:ext>
            </a:extLst>
          </p:cNvPr>
          <p:cNvSpPr txBox="1"/>
          <p:nvPr/>
        </p:nvSpPr>
        <p:spPr>
          <a:xfrm>
            <a:off x="3711155" y="4616809"/>
            <a:ext cx="4786744" cy="646331"/>
          </a:xfrm>
          <a:prstGeom prst="rect">
            <a:avLst/>
          </a:prstGeom>
          <a:noFill/>
        </p:spPr>
        <p:txBody>
          <a:bodyPr wrap="square" lIns="0" rIns="0" rtlCol="0">
            <a:spAutoFit/>
          </a:bodyPr>
          <a:lstStyle/>
          <a:p>
            <a:pPr algn="ctr"/>
            <a:r>
              <a:rPr lang="en-US" b="1" dirty="0">
                <a:solidFill>
                  <a:schemeClr val="accent1"/>
                </a:solidFill>
                <a:latin typeface="Calibri" panose="020F0502020204030204" pitchFamily="34" charset="0"/>
                <a:cs typeface="Calibri" panose="020F0502020204030204" pitchFamily="34" charset="0"/>
              </a:rPr>
              <a:t>Exploratory Process </a:t>
            </a:r>
            <a:br>
              <a:rPr lang="en-US" b="1" dirty="0">
                <a:solidFill>
                  <a:schemeClr val="accent1"/>
                </a:solidFill>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(experimentation, refinements, ML pipelines)</a:t>
            </a:r>
          </a:p>
        </p:txBody>
      </p:sp>
      <p:sp>
        <p:nvSpPr>
          <p:cNvPr id="27" name="Rectangle 26">
            <a:extLst>
              <a:ext uri="{FF2B5EF4-FFF2-40B4-BE49-F238E27FC236}">
                <a16:creationId xmlns:a16="http://schemas.microsoft.com/office/drawing/2014/main" id="{3B5DCAA1-9803-E8DC-5534-DF26946E7762}"/>
              </a:ext>
            </a:extLst>
          </p:cNvPr>
          <p:cNvSpPr/>
          <p:nvPr/>
        </p:nvSpPr>
        <p:spPr>
          <a:xfrm>
            <a:off x="7872249" y="1392391"/>
            <a:ext cx="3756218" cy="707886"/>
          </a:xfrm>
          <a:prstGeom prst="rect">
            <a:avLst/>
          </a:prstGeom>
          <a:ln w="19050">
            <a:solidFill>
              <a:schemeClr val="accent1"/>
            </a:solidFill>
          </a:ln>
        </p:spPr>
        <p:txBody>
          <a:bodyPr wrap="square">
            <a:spAutoFit/>
          </a:bodyPr>
          <a:lstStyle/>
          <a:p>
            <a:pPr algn="ctr"/>
            <a:r>
              <a:rPr lang="en-US" sz="2000" b="1" dirty="0">
                <a:solidFill>
                  <a:schemeClr val="accent1"/>
                </a:solidFill>
                <a:latin typeface="Calibri" panose="020F0502020204030204" pitchFamily="34" charset="0"/>
                <a:cs typeface="Calibri" panose="020F0502020204030204" pitchFamily="34" charset="0"/>
              </a:rPr>
              <a:t>Key observation: </a:t>
            </a:r>
            <a:r>
              <a:rPr lang="en-US" sz="2000" b="1" dirty="0" err="1">
                <a:solidFill>
                  <a:srgbClr val="7889FB"/>
                </a:solidFill>
                <a:latin typeface="Calibri" panose="020F0502020204030204" pitchFamily="34" charset="0"/>
                <a:cs typeface="Calibri" panose="020F0502020204030204" pitchFamily="34" charset="0"/>
              </a:rPr>
              <a:t>SotA</a:t>
            </a:r>
            <a:r>
              <a:rPr lang="en-US" sz="2000" b="1" dirty="0">
                <a:solidFill>
                  <a:srgbClr val="7889FB"/>
                </a:solidFill>
                <a:latin typeface="Calibri" panose="020F0502020204030204" pitchFamily="34" charset="0"/>
                <a:cs typeface="Calibri" panose="020F0502020204030204" pitchFamily="34" charset="0"/>
              </a:rPr>
              <a:t> data integration/cleaning based on ML</a:t>
            </a:r>
            <a:endParaRPr lang="en-US" sz="2000" dirty="0">
              <a:latin typeface="Calibri" panose="020F0502020204030204" pitchFamily="34" charset="0"/>
              <a:cs typeface="Calibri" panose="020F0502020204030204" pitchFamily="34" charset="0"/>
            </a:endParaRPr>
          </a:p>
        </p:txBody>
      </p:sp>
      <p:sp>
        <p:nvSpPr>
          <p:cNvPr id="28" name="Rounded Rectangular Callout 6">
            <a:extLst>
              <a:ext uri="{FF2B5EF4-FFF2-40B4-BE49-F238E27FC236}">
                <a16:creationId xmlns:a16="http://schemas.microsoft.com/office/drawing/2014/main" id="{05981CA4-1FE3-EED9-E0E1-84BA1D437DFC}"/>
              </a:ext>
            </a:extLst>
          </p:cNvPr>
          <p:cNvSpPr/>
          <p:nvPr/>
        </p:nvSpPr>
        <p:spPr>
          <a:xfrm>
            <a:off x="1548821" y="1389431"/>
            <a:ext cx="3886319" cy="1152092"/>
          </a:xfrm>
          <a:prstGeom prst="wedgeRoundRectCallout">
            <a:avLst>
              <a:gd name="adj1" fmla="val -1331"/>
              <a:gd name="adj2" fmla="val 87746"/>
              <a:gd name="adj3" fmla="val 16667"/>
            </a:avLst>
          </a:prstGeom>
          <a:solidFill>
            <a:schemeClr val="bg1"/>
          </a:solidFill>
          <a:ln w="190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400" dirty="0">
                <a:solidFill>
                  <a:schemeClr val="tx1"/>
                </a:solidFill>
                <a:latin typeface="Calibri" panose="020F0502020204030204" pitchFamily="34" charset="0"/>
                <a:cs typeface="Calibri" panose="020F0502020204030204" pitchFamily="34" charset="0"/>
              </a:rPr>
              <a:t>Data extraction, schema alignment, entity resolution, data validation, data cleaning, outlier detection, missing value imputation, semantic type detection, data augmentation, feature selection, feature engineering, feature transformations </a:t>
            </a:r>
          </a:p>
        </p:txBody>
      </p:sp>
      <p:sp>
        <p:nvSpPr>
          <p:cNvPr id="29" name="Chevron 33">
            <a:extLst>
              <a:ext uri="{FF2B5EF4-FFF2-40B4-BE49-F238E27FC236}">
                <a16:creationId xmlns:a16="http://schemas.microsoft.com/office/drawing/2014/main" id="{E790E32A-5D29-3D76-E3AE-05096311CD20}"/>
              </a:ext>
            </a:extLst>
          </p:cNvPr>
          <p:cNvSpPr/>
          <p:nvPr/>
        </p:nvSpPr>
        <p:spPr>
          <a:xfrm>
            <a:off x="2450362" y="2992963"/>
            <a:ext cx="2670084" cy="984738"/>
          </a:xfrm>
          <a:prstGeom prst="chevron">
            <a:avLst>
              <a:gd name="adj" fmla="val 36735"/>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b="1" dirty="0">
                <a:latin typeface="Calibri" panose="020F0502020204030204" pitchFamily="34" charset="0"/>
                <a:cs typeface="Calibri" panose="020F0502020204030204" pitchFamily="34" charset="0"/>
              </a:rPr>
              <a:t>Data Integration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Data Cleaning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Data Preparation</a:t>
            </a:r>
          </a:p>
        </p:txBody>
      </p:sp>
    </p:spTree>
    <p:extLst>
      <p:ext uri="{BB962C8B-B14F-4D97-AF65-F5344CB8AC3E}">
        <p14:creationId xmlns:p14="http://schemas.microsoft.com/office/powerpoint/2010/main" val="301290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EF719F64-56DE-62D2-1323-675F6623E647}"/>
              </a:ext>
            </a:extLst>
          </p:cNvPr>
          <p:cNvSpPr/>
          <p:nvPr/>
        </p:nvSpPr>
        <p:spPr>
          <a:xfrm>
            <a:off x="1194318" y="5700827"/>
            <a:ext cx="10997682" cy="11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 name="Text Placeholder 2">
            <a:extLst>
              <a:ext uri="{FF2B5EF4-FFF2-40B4-BE49-F238E27FC236}">
                <a16:creationId xmlns:a16="http://schemas.microsoft.com/office/drawing/2014/main" id="{E0EFD82F-7FFE-D6CA-0AE0-3F6C7FA1D5B5}"/>
              </a:ext>
            </a:extLst>
          </p:cNvPr>
          <p:cNvSpPr>
            <a:spLocks noGrp="1"/>
          </p:cNvSpPr>
          <p:nvPr>
            <p:ph type="body" sz="quarter" idx="14"/>
          </p:nvPr>
        </p:nvSpPr>
        <p:spPr/>
        <p:txBody>
          <a:bodyPr/>
          <a:lstStyle/>
          <a:p>
            <a:r>
              <a:rPr lang="en-US" dirty="0"/>
              <a:t>Apache </a:t>
            </a:r>
            <a:r>
              <a:rPr lang="en-US" dirty="0" err="1"/>
              <a:t>SystemDS</a:t>
            </a:r>
            <a:r>
              <a:rPr lang="en-US" dirty="0"/>
              <a:t> </a:t>
            </a:r>
            <a:r>
              <a:rPr lang="en-US" sz="1800" b="0" dirty="0">
                <a:solidFill>
                  <a:srgbClr val="000000"/>
                </a:solidFill>
              </a:rPr>
              <a:t>[</a:t>
            </a:r>
            <a:r>
              <a:rPr lang="en-US" sz="1800" b="0" dirty="0">
                <a:hlinkClick r:id="rId2"/>
              </a:rPr>
              <a:t>https://github.com/apache/systemds</a:t>
            </a:r>
            <a:r>
              <a:rPr lang="en-US" sz="1800" b="0" dirty="0">
                <a:solidFill>
                  <a:srgbClr val="000000"/>
                </a:solidFill>
              </a:rPr>
              <a:t>]</a:t>
            </a:r>
            <a:r>
              <a:rPr lang="en-US" sz="2400" dirty="0"/>
              <a:t> </a:t>
            </a:r>
          </a:p>
        </p:txBody>
      </p:sp>
      <p:sp>
        <p:nvSpPr>
          <p:cNvPr id="6" name="TextBox 5">
            <a:extLst>
              <a:ext uri="{FF2B5EF4-FFF2-40B4-BE49-F238E27FC236}">
                <a16:creationId xmlns:a16="http://schemas.microsoft.com/office/drawing/2014/main" id="{9161117E-7545-FDBB-B143-975703A51E34}"/>
              </a:ext>
            </a:extLst>
          </p:cNvPr>
          <p:cNvSpPr txBox="1"/>
          <p:nvPr/>
        </p:nvSpPr>
        <p:spPr>
          <a:xfrm>
            <a:off x="561635" y="2612479"/>
            <a:ext cx="2600260" cy="1815882"/>
          </a:xfrm>
          <a:prstGeom prst="rect">
            <a:avLst/>
          </a:prstGeom>
          <a:noFill/>
        </p:spPr>
        <p:txBody>
          <a:bodyPr wrap="square" lIns="0" rIns="0" rtlCol="0">
            <a:spAutoFit/>
          </a:bodyPr>
          <a:lstStyle/>
          <a:p>
            <a:pPr defTabSz="457200" fontAlgn="base">
              <a:spcBef>
                <a:spcPct val="0"/>
              </a:spcBef>
              <a:spcAft>
                <a:spcPct val="0"/>
              </a:spcAft>
            </a:pPr>
            <a:r>
              <a:rPr lang="en-US" sz="1400" b="1" dirty="0">
                <a:solidFill>
                  <a:srgbClr val="0F0F0F"/>
                </a:solidFill>
                <a:ea typeface="ＭＳ Ｐゴシック" charset="0"/>
                <a:cs typeface="Calibri" panose="020F0502020204030204" pitchFamily="34" charset="0"/>
              </a:rPr>
              <a:t>[SIGMOD’15,’17,’19,’21abc,’23abc]</a:t>
            </a:r>
          </a:p>
          <a:p>
            <a:pPr defTabSz="457200" fontAlgn="base">
              <a:spcBef>
                <a:spcPct val="0"/>
              </a:spcBef>
              <a:spcAft>
                <a:spcPct val="0"/>
              </a:spcAft>
            </a:pPr>
            <a:r>
              <a:rPr lang="en-US" sz="1400" b="1" dirty="0">
                <a:solidFill>
                  <a:srgbClr val="0F0F0F"/>
                </a:solidFill>
                <a:ea typeface="ＭＳ Ｐゴシック" charset="0"/>
                <a:cs typeface="Calibri" panose="020F0502020204030204" pitchFamily="34" charset="0"/>
              </a:rPr>
              <a:t>[PVLDB’14,’16ab,’18,’22]</a:t>
            </a:r>
          </a:p>
          <a:p>
            <a:pPr defTabSz="457200" fontAlgn="base">
              <a:spcBef>
                <a:spcPct val="0"/>
              </a:spcBef>
              <a:spcAft>
                <a:spcPct val="0"/>
              </a:spcAft>
            </a:pPr>
            <a:r>
              <a:rPr lang="en-US" sz="1400" b="1" dirty="0">
                <a:solidFill>
                  <a:srgbClr val="0F0F0F"/>
                </a:solidFill>
                <a:ea typeface="ＭＳ Ｐゴシック" charset="0"/>
                <a:cs typeface="Calibri" panose="020F0502020204030204" pitchFamily="34" charset="0"/>
              </a:rPr>
              <a:t>[ICDE’11,’12,’15]</a:t>
            </a:r>
          </a:p>
          <a:p>
            <a:pPr defTabSz="457200" fontAlgn="base">
              <a:spcBef>
                <a:spcPct val="0"/>
              </a:spcBef>
              <a:spcAft>
                <a:spcPct val="0"/>
              </a:spcAft>
            </a:pPr>
            <a:r>
              <a:rPr lang="en-US" sz="1400" b="1" dirty="0">
                <a:solidFill>
                  <a:srgbClr val="0F0F0F"/>
                </a:solidFill>
                <a:ea typeface="ＭＳ Ｐゴシック" charset="0"/>
                <a:cs typeface="Calibri" panose="020F0502020204030204" pitchFamily="34" charset="0"/>
              </a:rPr>
              <a:t>[CIDR’17,’20]</a:t>
            </a:r>
          </a:p>
          <a:p>
            <a:pPr defTabSz="457200" fontAlgn="base">
              <a:spcBef>
                <a:spcPct val="0"/>
              </a:spcBef>
              <a:spcAft>
                <a:spcPct val="0"/>
              </a:spcAft>
            </a:pPr>
            <a:r>
              <a:rPr lang="en-US" sz="1400" b="1" dirty="0">
                <a:solidFill>
                  <a:srgbClr val="0F0F0F"/>
                </a:solidFill>
                <a:ea typeface="ＭＳ Ｐゴシック" charset="0"/>
                <a:cs typeface="Calibri" panose="020F0502020204030204" pitchFamily="34" charset="0"/>
              </a:rPr>
              <a:t>[VLDBJ’18] </a:t>
            </a:r>
          </a:p>
          <a:p>
            <a:pPr defTabSz="457200" fontAlgn="base">
              <a:spcBef>
                <a:spcPct val="0"/>
              </a:spcBef>
              <a:spcAft>
                <a:spcPct val="0"/>
              </a:spcAft>
            </a:pPr>
            <a:r>
              <a:rPr lang="en-US" sz="1400" b="1" dirty="0">
                <a:solidFill>
                  <a:srgbClr val="0F0F0F"/>
                </a:solidFill>
                <a:ea typeface="ＭＳ Ｐゴシック" charset="0"/>
                <a:cs typeface="Calibri" panose="020F0502020204030204" pitchFamily="34" charset="0"/>
              </a:rPr>
              <a:t>[CIKM’22]</a:t>
            </a:r>
            <a:br>
              <a:rPr lang="en-US" sz="1400" b="1" dirty="0">
                <a:solidFill>
                  <a:srgbClr val="0F0F0F"/>
                </a:solidFill>
                <a:ea typeface="ＭＳ Ｐゴシック" charset="0"/>
                <a:cs typeface="Calibri" panose="020F0502020204030204" pitchFamily="34" charset="0"/>
              </a:rPr>
            </a:br>
            <a:r>
              <a:rPr lang="en-US" sz="1400" b="1" dirty="0">
                <a:solidFill>
                  <a:srgbClr val="0F0F0F"/>
                </a:solidFill>
                <a:ea typeface="ＭＳ Ｐゴシック" charset="0"/>
                <a:cs typeface="Calibri" panose="020F0502020204030204" pitchFamily="34" charset="0"/>
              </a:rPr>
              <a:t>[DEBull’14]</a:t>
            </a:r>
          </a:p>
          <a:p>
            <a:pPr defTabSz="457200" fontAlgn="base">
              <a:spcBef>
                <a:spcPct val="0"/>
              </a:spcBef>
              <a:spcAft>
                <a:spcPct val="0"/>
              </a:spcAft>
            </a:pPr>
            <a:r>
              <a:rPr lang="en-US" sz="1400" b="1" dirty="0">
                <a:solidFill>
                  <a:srgbClr val="0F0F0F"/>
                </a:solidFill>
                <a:ea typeface="ＭＳ Ｐゴシック" charset="0"/>
                <a:cs typeface="Calibri" panose="020F0502020204030204" pitchFamily="34" charset="0"/>
              </a:rPr>
              <a:t>[PPoPP’15]</a:t>
            </a:r>
          </a:p>
        </p:txBody>
      </p:sp>
      <p:cxnSp>
        <p:nvCxnSpPr>
          <p:cNvPr id="7" name="AutoShape 54">
            <a:extLst>
              <a:ext uri="{FF2B5EF4-FFF2-40B4-BE49-F238E27FC236}">
                <a16:creationId xmlns:a16="http://schemas.microsoft.com/office/drawing/2014/main" id="{FB8D9D0B-5AB8-D4FD-2D04-A544AA19F09E}"/>
              </a:ext>
            </a:extLst>
          </p:cNvPr>
          <p:cNvCxnSpPr>
            <a:cxnSpLocks noChangeShapeType="1"/>
            <a:endCxn id="15" idx="0"/>
          </p:cNvCxnSpPr>
          <p:nvPr/>
        </p:nvCxnSpPr>
        <p:spPr bwMode="auto">
          <a:xfrm rot="10800000" flipV="1">
            <a:off x="4063729" y="3485560"/>
            <a:ext cx="1266750" cy="420687"/>
          </a:xfrm>
          <a:prstGeom prst="straightConnector1">
            <a:avLst/>
          </a:prstGeom>
          <a:noFill/>
          <a:ln w="19050">
            <a:solidFill>
              <a:srgbClr val="000000"/>
            </a:solidFill>
            <a:round/>
            <a:headEnd/>
            <a:tailEnd type="triangle" w="med" len="lg"/>
          </a:ln>
        </p:spPr>
      </p:cxnSp>
      <p:pic>
        <p:nvPicPr>
          <p:cNvPr id="8" name="Picture 6" descr="http://www.sas.com/content/dam/SAS/sv_se/image/logo2/hadoop_elephant.png">
            <a:extLst>
              <a:ext uri="{FF2B5EF4-FFF2-40B4-BE49-F238E27FC236}">
                <a16:creationId xmlns:a16="http://schemas.microsoft.com/office/drawing/2014/main" id="{11C74F9B-8550-19A9-3362-FC5F9019A363}"/>
              </a:ext>
            </a:extLst>
          </p:cNvPr>
          <p:cNvPicPr>
            <a:picLocks noChangeAspect="1" noChangeArrowheads="1"/>
          </p:cNvPicPr>
          <p:nvPr/>
        </p:nvPicPr>
        <p:blipFill>
          <a:blip r:embed="rId3"/>
          <a:srcRect/>
          <a:stretch>
            <a:fillRect/>
          </a:stretch>
        </p:blipFill>
        <p:spPr bwMode="auto">
          <a:xfrm>
            <a:off x="6058857" y="4758047"/>
            <a:ext cx="1452562" cy="344487"/>
          </a:xfrm>
          <a:prstGeom prst="rect">
            <a:avLst/>
          </a:prstGeom>
          <a:noFill/>
          <a:ln w="9525">
            <a:noFill/>
            <a:miter lim="800000"/>
            <a:headEnd/>
            <a:tailEnd/>
          </a:ln>
        </p:spPr>
      </p:pic>
      <p:pic>
        <p:nvPicPr>
          <p:cNvPr id="9" name="Picture 10" descr="http://www.nersc.gov/assets/ImageGallery/Computational-Systems/_resampled/resizedimage250247-Magellan1.jpg">
            <a:extLst>
              <a:ext uri="{FF2B5EF4-FFF2-40B4-BE49-F238E27FC236}">
                <a16:creationId xmlns:a16="http://schemas.microsoft.com/office/drawing/2014/main" id="{0FFA4B28-A382-6013-0796-1F2F06547D47}"/>
              </a:ext>
            </a:extLst>
          </p:cNvPr>
          <p:cNvPicPr>
            <a:picLocks noChangeAspect="1" noChangeArrowheads="1"/>
          </p:cNvPicPr>
          <p:nvPr/>
        </p:nvPicPr>
        <p:blipFill>
          <a:blip r:embed="rId4"/>
          <a:srcRect/>
          <a:stretch>
            <a:fillRect/>
          </a:stretch>
        </p:blipFill>
        <p:spPr bwMode="auto">
          <a:xfrm>
            <a:off x="8425819" y="5213659"/>
            <a:ext cx="1089025" cy="1076325"/>
          </a:xfrm>
          <a:prstGeom prst="rect">
            <a:avLst/>
          </a:prstGeom>
          <a:noFill/>
          <a:ln w="9525">
            <a:noFill/>
            <a:miter lim="800000"/>
            <a:headEnd/>
            <a:tailEnd/>
          </a:ln>
        </p:spPr>
      </p:pic>
      <p:pic>
        <p:nvPicPr>
          <p:cNvPr id="10" name="Picture 10" descr="http://www.nersc.gov/assets/ImageGallery/Computational-Systems/_resampled/resizedimage250247-Magellan1.jpg">
            <a:extLst>
              <a:ext uri="{FF2B5EF4-FFF2-40B4-BE49-F238E27FC236}">
                <a16:creationId xmlns:a16="http://schemas.microsoft.com/office/drawing/2014/main" id="{D36FB64A-C656-75B8-4F71-701964046BF4}"/>
              </a:ext>
            </a:extLst>
          </p:cNvPr>
          <p:cNvPicPr>
            <a:picLocks noChangeAspect="1" noChangeArrowheads="1"/>
          </p:cNvPicPr>
          <p:nvPr/>
        </p:nvPicPr>
        <p:blipFill>
          <a:blip r:embed="rId4"/>
          <a:srcRect/>
          <a:stretch>
            <a:fillRect/>
          </a:stretch>
        </p:blipFill>
        <p:spPr bwMode="auto">
          <a:xfrm>
            <a:off x="6265232" y="5213659"/>
            <a:ext cx="1089025" cy="1076325"/>
          </a:xfrm>
          <a:prstGeom prst="rect">
            <a:avLst/>
          </a:prstGeom>
          <a:noFill/>
          <a:ln w="9525">
            <a:noFill/>
            <a:miter lim="800000"/>
            <a:headEnd/>
            <a:tailEnd/>
          </a:ln>
        </p:spPr>
      </p:pic>
      <p:pic>
        <p:nvPicPr>
          <p:cNvPr id="11" name="Picture 12" descr="Product image">
            <a:extLst>
              <a:ext uri="{FF2B5EF4-FFF2-40B4-BE49-F238E27FC236}">
                <a16:creationId xmlns:a16="http://schemas.microsoft.com/office/drawing/2014/main" id="{8CCC5F42-7E20-F61B-74FD-7F71C657A186}"/>
              </a:ext>
            </a:extLst>
          </p:cNvPr>
          <p:cNvPicPr>
            <a:picLocks noChangeAspect="1" noChangeArrowheads="1"/>
          </p:cNvPicPr>
          <p:nvPr/>
        </p:nvPicPr>
        <p:blipFill>
          <a:blip r:embed="rId5"/>
          <a:srcRect/>
          <a:stretch>
            <a:fillRect/>
          </a:stretch>
        </p:blipFill>
        <p:spPr bwMode="auto">
          <a:xfrm>
            <a:off x="3379158" y="5064355"/>
            <a:ext cx="1368425" cy="1368425"/>
          </a:xfrm>
          <a:prstGeom prst="rect">
            <a:avLst/>
          </a:prstGeom>
          <a:noFill/>
          <a:ln w="9525">
            <a:noFill/>
            <a:miter lim="800000"/>
            <a:headEnd/>
            <a:tailEnd/>
          </a:ln>
        </p:spPr>
      </p:pic>
      <p:pic>
        <p:nvPicPr>
          <p:cNvPr id="12" name="Picture 4" descr="http://upload.wikimedia.org/wikipedia/commons/thumb/a/a4/Java_logo_and_wordmark.svg/100px-Java_logo_and_wordmark.svg.png">
            <a:extLst>
              <a:ext uri="{FF2B5EF4-FFF2-40B4-BE49-F238E27FC236}">
                <a16:creationId xmlns:a16="http://schemas.microsoft.com/office/drawing/2014/main" id="{6D08AFAB-9F68-F711-2AF5-91671556FA69}"/>
              </a:ext>
            </a:extLst>
          </p:cNvPr>
          <p:cNvPicPr>
            <a:picLocks noChangeAspect="1" noChangeArrowheads="1"/>
          </p:cNvPicPr>
          <p:nvPr/>
        </p:nvPicPr>
        <p:blipFill>
          <a:blip r:embed="rId6"/>
          <a:srcRect/>
          <a:stretch>
            <a:fillRect/>
          </a:stretch>
        </p:blipFill>
        <p:spPr bwMode="auto">
          <a:xfrm>
            <a:off x="3909383" y="4848455"/>
            <a:ext cx="307975" cy="485775"/>
          </a:xfrm>
          <a:prstGeom prst="rect">
            <a:avLst/>
          </a:prstGeom>
          <a:noFill/>
          <a:ln w="9525">
            <a:noFill/>
            <a:miter lim="800000"/>
            <a:headEnd/>
            <a:tailEnd/>
          </a:ln>
        </p:spPr>
      </p:pic>
      <p:cxnSp>
        <p:nvCxnSpPr>
          <p:cNvPr id="13" name="Straight Arrow Connector 23">
            <a:extLst>
              <a:ext uri="{FF2B5EF4-FFF2-40B4-BE49-F238E27FC236}">
                <a16:creationId xmlns:a16="http://schemas.microsoft.com/office/drawing/2014/main" id="{5C4B5A51-B4A1-736F-A670-E9F1795E4C6A}"/>
              </a:ext>
            </a:extLst>
          </p:cNvPr>
          <p:cNvCxnSpPr>
            <a:cxnSpLocks noChangeShapeType="1"/>
          </p:cNvCxnSpPr>
          <p:nvPr/>
        </p:nvCxnSpPr>
        <p:spPr bwMode="auto">
          <a:xfrm>
            <a:off x="8578219" y="3825570"/>
            <a:ext cx="914400" cy="914400"/>
          </a:xfrm>
          <a:prstGeom prst="straightConnector1">
            <a:avLst/>
          </a:prstGeom>
          <a:noFill/>
          <a:ln w="9525">
            <a:noFill/>
            <a:round/>
            <a:headEnd/>
            <a:tailEnd type="arrow" w="med" len="med"/>
          </a:ln>
        </p:spPr>
      </p:cxnSp>
      <p:sp>
        <p:nvSpPr>
          <p:cNvPr id="14" name="TextBox 13">
            <a:extLst>
              <a:ext uri="{FF2B5EF4-FFF2-40B4-BE49-F238E27FC236}">
                <a16:creationId xmlns:a16="http://schemas.microsoft.com/office/drawing/2014/main" id="{78B67F6A-2896-0509-D792-99FE70CB3AB4}"/>
              </a:ext>
            </a:extLst>
          </p:cNvPr>
          <p:cNvSpPr txBox="1"/>
          <p:nvPr/>
        </p:nvSpPr>
        <p:spPr>
          <a:xfrm>
            <a:off x="6487482" y="4023034"/>
            <a:ext cx="2819400" cy="646331"/>
          </a:xfrm>
          <a:prstGeom prst="rect">
            <a:avLst/>
          </a:prstGeom>
          <a:noFill/>
        </p:spPr>
        <p:txBody>
          <a:bodyPr wrap="square" lIns="0" rIns="0" rtlCol="0">
            <a:spAutoFit/>
          </a:bodyPr>
          <a:lstStyle/>
          <a:p>
            <a:pPr algn="ctr" fontAlgn="base">
              <a:spcBef>
                <a:spcPct val="0"/>
              </a:spcBef>
              <a:spcAft>
                <a:spcPct val="0"/>
              </a:spcAft>
            </a:pPr>
            <a:r>
              <a:rPr lang="en-US" b="1" dirty="0" err="1">
                <a:solidFill>
                  <a:srgbClr val="000000"/>
                </a:solidFill>
                <a:ea typeface="ＭＳ Ｐゴシック" charset="0"/>
                <a:cs typeface="Calibri" panose="020F0502020204030204" pitchFamily="34" charset="0"/>
              </a:rPr>
              <a:t>Hadoop</a:t>
            </a:r>
            <a:r>
              <a:rPr lang="en-US" b="1" dirty="0">
                <a:solidFill>
                  <a:srgbClr val="000000"/>
                </a:solidFill>
                <a:ea typeface="ＭＳ Ｐゴシック" charset="0"/>
                <a:cs typeface="Calibri" panose="020F0502020204030204" pitchFamily="34" charset="0"/>
              </a:rPr>
              <a:t> or Spark Cluster </a:t>
            </a:r>
            <a:br>
              <a:rPr lang="en-US" dirty="0">
                <a:solidFill>
                  <a:srgbClr val="000000"/>
                </a:solidFill>
                <a:ea typeface="ＭＳ Ｐゴシック" charset="0"/>
                <a:cs typeface="Calibri" panose="020F0502020204030204" pitchFamily="34" charset="0"/>
              </a:rPr>
            </a:br>
            <a:r>
              <a:rPr lang="en-US" dirty="0">
                <a:solidFill>
                  <a:srgbClr val="000000"/>
                </a:solidFill>
                <a:ea typeface="ＭＳ Ｐゴシック" charset="0"/>
                <a:cs typeface="Calibri" panose="020F0502020204030204" pitchFamily="34" charset="0"/>
              </a:rPr>
              <a:t>(scale-out)</a:t>
            </a:r>
          </a:p>
        </p:txBody>
      </p:sp>
      <p:sp>
        <p:nvSpPr>
          <p:cNvPr id="15" name="TextBox 14">
            <a:extLst>
              <a:ext uri="{FF2B5EF4-FFF2-40B4-BE49-F238E27FC236}">
                <a16:creationId xmlns:a16="http://schemas.microsoft.com/office/drawing/2014/main" id="{2BC84B28-7A52-0386-F895-E5A46E9A64BE}"/>
              </a:ext>
            </a:extLst>
          </p:cNvPr>
          <p:cNvSpPr txBox="1"/>
          <p:nvPr/>
        </p:nvSpPr>
        <p:spPr>
          <a:xfrm>
            <a:off x="2693358" y="4034067"/>
            <a:ext cx="2819400" cy="646331"/>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ea typeface="ＭＳ Ｐゴシック" charset="0"/>
                <a:cs typeface="Calibri" panose="020F0502020204030204" pitchFamily="34" charset="0"/>
              </a:rPr>
              <a:t>In-Memory Single Node </a:t>
            </a:r>
            <a:br>
              <a:rPr lang="en-US" dirty="0">
                <a:solidFill>
                  <a:srgbClr val="000000"/>
                </a:solidFill>
                <a:ea typeface="ＭＳ Ｐゴシック" charset="0"/>
                <a:cs typeface="Calibri" panose="020F0502020204030204" pitchFamily="34" charset="0"/>
              </a:rPr>
            </a:br>
            <a:r>
              <a:rPr lang="en-US" dirty="0">
                <a:solidFill>
                  <a:srgbClr val="000000"/>
                </a:solidFill>
                <a:ea typeface="ＭＳ Ｐゴシック" charset="0"/>
                <a:cs typeface="Calibri" panose="020F0502020204030204" pitchFamily="34" charset="0"/>
              </a:rPr>
              <a:t>(scale-up)</a:t>
            </a:r>
          </a:p>
        </p:txBody>
      </p:sp>
      <p:sp>
        <p:nvSpPr>
          <p:cNvPr id="16" name="AutoShape 40">
            <a:extLst>
              <a:ext uri="{FF2B5EF4-FFF2-40B4-BE49-F238E27FC236}">
                <a16:creationId xmlns:a16="http://schemas.microsoft.com/office/drawing/2014/main" id="{518CB269-D735-1AAF-C0AA-2D03F7F802FB}"/>
              </a:ext>
            </a:extLst>
          </p:cNvPr>
          <p:cNvSpPr>
            <a:spLocks noChangeArrowheads="1"/>
          </p:cNvSpPr>
          <p:nvPr/>
        </p:nvSpPr>
        <p:spPr bwMode="auto">
          <a:xfrm>
            <a:off x="4538391" y="3015026"/>
            <a:ext cx="2514600" cy="470535"/>
          </a:xfrm>
          <a:prstGeom prst="flowChartAlternateProcess">
            <a:avLst/>
          </a:prstGeom>
          <a:solidFill>
            <a:srgbClr val="7889FB"/>
          </a:solidFill>
          <a:ln w="9525">
            <a:noFill/>
            <a:miter lim="800000"/>
            <a:headEnd/>
            <a:tailEnd/>
          </a:ln>
        </p:spPr>
        <p:txBody>
          <a:bodyPr wrap="none" anchor="ctr"/>
          <a:lstStyle/>
          <a:p>
            <a:pPr algn="ctr" fontAlgn="base">
              <a:spcBef>
                <a:spcPct val="0"/>
              </a:spcBef>
              <a:spcAft>
                <a:spcPct val="0"/>
              </a:spcAft>
              <a:defRPr/>
            </a:pPr>
            <a:r>
              <a:rPr lang="en-US" b="1" kern="0" dirty="0">
                <a:solidFill>
                  <a:srgbClr val="FFFFFF"/>
                </a:solidFill>
                <a:ea typeface="ＭＳ Ｐゴシック" charset="0"/>
                <a:cs typeface="Calibri" panose="020F0502020204030204" pitchFamily="34" charset="0"/>
              </a:rPr>
              <a:t>Runtime</a:t>
            </a:r>
          </a:p>
        </p:txBody>
      </p:sp>
      <p:sp>
        <p:nvSpPr>
          <p:cNvPr id="17" name="AutoShape 40">
            <a:extLst>
              <a:ext uri="{FF2B5EF4-FFF2-40B4-BE49-F238E27FC236}">
                <a16:creationId xmlns:a16="http://schemas.microsoft.com/office/drawing/2014/main" id="{47C5C132-0A55-039C-6848-D69FF8E915B9}"/>
              </a:ext>
            </a:extLst>
          </p:cNvPr>
          <p:cNvSpPr>
            <a:spLocks noChangeArrowheads="1"/>
          </p:cNvSpPr>
          <p:nvPr/>
        </p:nvSpPr>
        <p:spPr bwMode="auto">
          <a:xfrm>
            <a:off x="4538391" y="2468291"/>
            <a:ext cx="2514600" cy="470535"/>
          </a:xfrm>
          <a:prstGeom prst="flowChartAlternateProcess">
            <a:avLst/>
          </a:prstGeom>
          <a:solidFill>
            <a:srgbClr val="7889FB"/>
          </a:solidFill>
          <a:ln w="9525">
            <a:noFill/>
            <a:miter lim="800000"/>
            <a:headEnd/>
            <a:tailEnd/>
          </a:ln>
        </p:spPr>
        <p:txBody>
          <a:bodyPr wrap="none" anchor="ctr"/>
          <a:lstStyle/>
          <a:p>
            <a:pPr algn="ctr" fontAlgn="base">
              <a:spcBef>
                <a:spcPct val="0"/>
              </a:spcBef>
              <a:spcAft>
                <a:spcPct val="0"/>
              </a:spcAft>
              <a:defRPr/>
            </a:pPr>
            <a:r>
              <a:rPr lang="en-US" b="1" kern="0" dirty="0">
                <a:solidFill>
                  <a:srgbClr val="FFFFFF"/>
                </a:solidFill>
                <a:ea typeface="ＭＳ Ｐゴシック" charset="0"/>
                <a:cs typeface="Calibri" panose="020F0502020204030204" pitchFamily="34" charset="0"/>
              </a:rPr>
              <a:t>Compiler</a:t>
            </a:r>
          </a:p>
        </p:txBody>
      </p:sp>
      <p:sp>
        <p:nvSpPr>
          <p:cNvPr id="18" name="AutoShape 40">
            <a:extLst>
              <a:ext uri="{FF2B5EF4-FFF2-40B4-BE49-F238E27FC236}">
                <a16:creationId xmlns:a16="http://schemas.microsoft.com/office/drawing/2014/main" id="{4095102F-8229-3E46-7197-DEC13B8AD7E8}"/>
              </a:ext>
            </a:extLst>
          </p:cNvPr>
          <p:cNvSpPr>
            <a:spLocks noChangeArrowheads="1"/>
          </p:cNvSpPr>
          <p:nvPr/>
        </p:nvSpPr>
        <p:spPr bwMode="auto">
          <a:xfrm>
            <a:off x="4538391" y="1934891"/>
            <a:ext cx="2514600" cy="470535"/>
          </a:xfrm>
          <a:prstGeom prst="flowChartAlternateProcess">
            <a:avLst/>
          </a:prstGeom>
          <a:solidFill>
            <a:srgbClr val="7889FB"/>
          </a:solidFill>
          <a:ln w="9525">
            <a:noFill/>
            <a:miter lim="800000"/>
            <a:headEnd/>
            <a:tailEnd/>
          </a:ln>
        </p:spPr>
        <p:txBody>
          <a:bodyPr wrap="none" anchor="ctr"/>
          <a:lstStyle/>
          <a:p>
            <a:pPr algn="ctr" fontAlgn="base">
              <a:spcBef>
                <a:spcPct val="0"/>
              </a:spcBef>
              <a:spcAft>
                <a:spcPct val="0"/>
              </a:spcAft>
              <a:defRPr/>
            </a:pPr>
            <a:r>
              <a:rPr lang="en-US" b="1" kern="0" dirty="0">
                <a:solidFill>
                  <a:srgbClr val="FFFFFF"/>
                </a:solidFill>
                <a:ea typeface="ＭＳ Ｐゴシック" charset="0"/>
                <a:cs typeface="Calibri" panose="020F0502020204030204" pitchFamily="34" charset="0"/>
              </a:rPr>
              <a:t>Language</a:t>
            </a:r>
          </a:p>
        </p:txBody>
      </p:sp>
      <p:cxnSp>
        <p:nvCxnSpPr>
          <p:cNvPr id="19" name="AutoShape 54">
            <a:extLst>
              <a:ext uri="{FF2B5EF4-FFF2-40B4-BE49-F238E27FC236}">
                <a16:creationId xmlns:a16="http://schemas.microsoft.com/office/drawing/2014/main" id="{03FB74F0-9DDB-BC02-B5AE-305954456AD0}"/>
              </a:ext>
            </a:extLst>
          </p:cNvPr>
          <p:cNvCxnSpPr>
            <a:cxnSpLocks noChangeShapeType="1"/>
            <a:endCxn id="14" idx="0"/>
          </p:cNvCxnSpPr>
          <p:nvPr/>
        </p:nvCxnSpPr>
        <p:spPr bwMode="auto">
          <a:xfrm>
            <a:off x="6290991" y="3502329"/>
            <a:ext cx="1277938" cy="403919"/>
          </a:xfrm>
          <a:prstGeom prst="straightConnector1">
            <a:avLst/>
          </a:prstGeom>
          <a:noFill/>
          <a:ln w="19050">
            <a:solidFill>
              <a:srgbClr val="000000"/>
            </a:solidFill>
            <a:round/>
            <a:headEnd/>
            <a:tailEnd type="triangle" w="med" len="lg"/>
          </a:ln>
        </p:spPr>
      </p:cxnSp>
      <p:sp>
        <p:nvSpPr>
          <p:cNvPr id="20" name="TextBox 19">
            <a:extLst>
              <a:ext uri="{FF2B5EF4-FFF2-40B4-BE49-F238E27FC236}">
                <a16:creationId xmlns:a16="http://schemas.microsoft.com/office/drawing/2014/main" id="{EF49F729-A165-26A3-4591-4E71563EF1AD}"/>
              </a:ext>
            </a:extLst>
          </p:cNvPr>
          <p:cNvSpPr txBox="1"/>
          <p:nvPr/>
        </p:nvSpPr>
        <p:spPr>
          <a:xfrm>
            <a:off x="4538391" y="1287429"/>
            <a:ext cx="2514600" cy="369332"/>
          </a:xfrm>
          <a:prstGeom prst="rect">
            <a:avLst/>
          </a:prstGeom>
          <a:noFill/>
        </p:spPr>
        <p:txBody>
          <a:bodyPr wrap="square" rtlCol="0">
            <a:spAutoFit/>
          </a:bodyPr>
          <a:lstStyle/>
          <a:p>
            <a:pPr algn="ctr" fontAlgn="base">
              <a:spcBef>
                <a:spcPct val="0"/>
              </a:spcBef>
              <a:spcAft>
                <a:spcPct val="0"/>
              </a:spcAft>
            </a:pPr>
            <a:r>
              <a:rPr lang="en-US" dirty="0">
                <a:solidFill>
                  <a:srgbClr val="000000"/>
                </a:solidFill>
                <a:ea typeface="ＭＳ Ｐゴシック" charset="0"/>
                <a:cs typeface="Calibri" panose="020F0502020204030204" pitchFamily="34" charset="0"/>
              </a:rPr>
              <a:t>DML Scripts</a:t>
            </a:r>
          </a:p>
        </p:txBody>
      </p:sp>
      <p:cxnSp>
        <p:nvCxnSpPr>
          <p:cNvPr id="21" name="AutoShape 54">
            <a:extLst>
              <a:ext uri="{FF2B5EF4-FFF2-40B4-BE49-F238E27FC236}">
                <a16:creationId xmlns:a16="http://schemas.microsoft.com/office/drawing/2014/main" id="{CD22D344-5A8B-777D-8908-A7DF0AD2367E}"/>
              </a:ext>
            </a:extLst>
          </p:cNvPr>
          <p:cNvCxnSpPr>
            <a:cxnSpLocks noChangeShapeType="1"/>
            <a:stCxn id="20" idx="2"/>
            <a:endCxn id="18" idx="0"/>
          </p:cNvCxnSpPr>
          <p:nvPr/>
        </p:nvCxnSpPr>
        <p:spPr bwMode="auto">
          <a:xfrm>
            <a:off x="5795691" y="1656761"/>
            <a:ext cx="0" cy="278130"/>
          </a:xfrm>
          <a:prstGeom prst="straightConnector1">
            <a:avLst/>
          </a:prstGeom>
          <a:noFill/>
          <a:ln w="19050">
            <a:solidFill>
              <a:srgbClr val="000000"/>
            </a:solidFill>
            <a:round/>
            <a:headEnd/>
            <a:tailEnd type="triangle" w="med" len="lg"/>
          </a:ln>
        </p:spPr>
      </p:cxnSp>
      <p:sp>
        <p:nvSpPr>
          <p:cNvPr id="22" name="TextBox 21">
            <a:extLst>
              <a:ext uri="{FF2B5EF4-FFF2-40B4-BE49-F238E27FC236}">
                <a16:creationId xmlns:a16="http://schemas.microsoft.com/office/drawing/2014/main" id="{E4598A95-7A71-8448-4764-602EF0854895}"/>
              </a:ext>
            </a:extLst>
          </p:cNvPr>
          <p:cNvSpPr txBox="1"/>
          <p:nvPr/>
        </p:nvSpPr>
        <p:spPr>
          <a:xfrm>
            <a:off x="6026347" y="6342570"/>
            <a:ext cx="1578765" cy="338554"/>
          </a:xfrm>
          <a:prstGeom prst="rect">
            <a:avLst/>
          </a:prstGeom>
          <a:noFill/>
        </p:spPr>
        <p:txBody>
          <a:bodyPr wrap="square" rtlCol="0">
            <a:spAutoFit/>
          </a:bodyPr>
          <a:lstStyle/>
          <a:p>
            <a:pPr algn="ctr" fontAlgn="base">
              <a:spcBef>
                <a:spcPct val="0"/>
              </a:spcBef>
              <a:spcAft>
                <a:spcPct val="0"/>
              </a:spcAft>
            </a:pPr>
            <a:r>
              <a:rPr lang="en-US" sz="1600" b="1" dirty="0">
                <a:solidFill>
                  <a:srgbClr val="000000"/>
                </a:solidFill>
                <a:ea typeface="ＭＳ Ｐゴシック" charset="0"/>
                <a:cs typeface="Calibri" panose="020F0502020204030204" pitchFamily="34" charset="0"/>
              </a:rPr>
              <a:t>since 2010/11</a:t>
            </a:r>
          </a:p>
        </p:txBody>
      </p:sp>
      <p:sp>
        <p:nvSpPr>
          <p:cNvPr id="23" name="TextBox 22">
            <a:extLst>
              <a:ext uri="{FF2B5EF4-FFF2-40B4-BE49-F238E27FC236}">
                <a16:creationId xmlns:a16="http://schemas.microsoft.com/office/drawing/2014/main" id="{0FDEEE88-7ECD-3375-9F93-FFA72B4F9A1F}"/>
              </a:ext>
            </a:extLst>
          </p:cNvPr>
          <p:cNvSpPr txBox="1"/>
          <p:nvPr/>
        </p:nvSpPr>
        <p:spPr>
          <a:xfrm>
            <a:off x="3425247" y="6356580"/>
            <a:ext cx="1257300" cy="338554"/>
          </a:xfrm>
          <a:prstGeom prst="rect">
            <a:avLst/>
          </a:prstGeom>
          <a:noFill/>
        </p:spPr>
        <p:txBody>
          <a:bodyPr wrap="square" rtlCol="0">
            <a:spAutoFit/>
          </a:bodyPr>
          <a:lstStyle/>
          <a:p>
            <a:pPr algn="ctr" fontAlgn="base">
              <a:spcBef>
                <a:spcPct val="0"/>
              </a:spcBef>
              <a:spcAft>
                <a:spcPct val="0"/>
              </a:spcAft>
            </a:pPr>
            <a:r>
              <a:rPr lang="en-US" sz="1600" b="1" dirty="0">
                <a:solidFill>
                  <a:srgbClr val="000000"/>
                </a:solidFill>
                <a:ea typeface="ＭＳ Ｐゴシック" charset="0"/>
                <a:cs typeface="Calibri" panose="020F0502020204030204" pitchFamily="34" charset="0"/>
              </a:rPr>
              <a:t>since 2012</a:t>
            </a:r>
          </a:p>
        </p:txBody>
      </p:sp>
      <p:sp>
        <p:nvSpPr>
          <p:cNvPr id="24" name="TextBox 23">
            <a:extLst>
              <a:ext uri="{FF2B5EF4-FFF2-40B4-BE49-F238E27FC236}">
                <a16:creationId xmlns:a16="http://schemas.microsoft.com/office/drawing/2014/main" id="{2519AF18-DBC6-0FFD-B2DC-1504027BF180}"/>
              </a:ext>
            </a:extLst>
          </p:cNvPr>
          <p:cNvSpPr txBox="1"/>
          <p:nvPr/>
        </p:nvSpPr>
        <p:spPr>
          <a:xfrm>
            <a:off x="8282298" y="6345547"/>
            <a:ext cx="1383030" cy="338554"/>
          </a:xfrm>
          <a:prstGeom prst="rect">
            <a:avLst/>
          </a:prstGeom>
          <a:noFill/>
        </p:spPr>
        <p:txBody>
          <a:bodyPr wrap="square" rtlCol="0">
            <a:spAutoFit/>
          </a:bodyPr>
          <a:lstStyle/>
          <a:p>
            <a:pPr algn="ctr" fontAlgn="base">
              <a:spcBef>
                <a:spcPct val="0"/>
              </a:spcBef>
              <a:spcAft>
                <a:spcPct val="0"/>
              </a:spcAft>
            </a:pPr>
            <a:r>
              <a:rPr lang="en-US" sz="1600" b="1" dirty="0">
                <a:solidFill>
                  <a:srgbClr val="000000"/>
                </a:solidFill>
                <a:ea typeface="ＭＳ Ｐゴシック" charset="0"/>
                <a:cs typeface="Calibri" panose="020F0502020204030204" pitchFamily="34" charset="0"/>
              </a:rPr>
              <a:t>since 2015</a:t>
            </a:r>
          </a:p>
        </p:txBody>
      </p:sp>
      <p:sp>
        <p:nvSpPr>
          <p:cNvPr id="25" name="AutoShape 40">
            <a:extLst>
              <a:ext uri="{FF2B5EF4-FFF2-40B4-BE49-F238E27FC236}">
                <a16:creationId xmlns:a16="http://schemas.microsoft.com/office/drawing/2014/main" id="{1720BEF9-6D4C-A35F-9275-4B5BAE41F5DD}"/>
              </a:ext>
            </a:extLst>
          </p:cNvPr>
          <p:cNvSpPr>
            <a:spLocks noChangeArrowheads="1"/>
          </p:cNvSpPr>
          <p:nvPr/>
        </p:nvSpPr>
        <p:spPr bwMode="auto">
          <a:xfrm>
            <a:off x="932149" y="1553623"/>
            <a:ext cx="3785765" cy="843597"/>
          </a:xfrm>
          <a:prstGeom prst="flowChartAlternateProcess">
            <a:avLst/>
          </a:prstGeom>
          <a:noFill/>
          <a:ln w="19050">
            <a:solidFill>
              <a:srgbClr val="7889FB"/>
            </a:solidFill>
            <a:miter lim="800000"/>
            <a:headEnd/>
            <a:tailEnd/>
          </a:ln>
        </p:spPr>
        <p:txBody>
          <a:bodyPr wrap="none" anchor="ctr"/>
          <a:lstStyle/>
          <a:p>
            <a:pPr algn="ctr" fontAlgn="base">
              <a:spcBef>
                <a:spcPct val="0"/>
              </a:spcBef>
              <a:spcAft>
                <a:spcPct val="0"/>
              </a:spcAft>
              <a:defRPr/>
            </a:pPr>
            <a:r>
              <a:rPr lang="en-US" b="1" kern="0" dirty="0">
                <a:solidFill>
                  <a:srgbClr val="0F0F0F"/>
                </a:solidFill>
                <a:ea typeface="ＭＳ Ｐゴシック" charset="0"/>
                <a:cs typeface="Calibri" panose="020F0502020204030204" pitchFamily="34" charset="0"/>
              </a:rPr>
              <a:t>APIs:</a:t>
            </a:r>
            <a:r>
              <a:rPr lang="en-US" kern="0" dirty="0">
                <a:solidFill>
                  <a:srgbClr val="0F0F0F"/>
                </a:solidFill>
                <a:ea typeface="ＭＳ Ｐゴシック" charset="0"/>
                <a:cs typeface="Calibri" panose="020F0502020204030204" pitchFamily="34" charset="0"/>
              </a:rPr>
              <a:t> Command line, JMLC, Python</a:t>
            </a:r>
            <a:br>
              <a:rPr lang="en-US" kern="0" dirty="0">
                <a:solidFill>
                  <a:srgbClr val="0F0F0F"/>
                </a:solidFill>
                <a:ea typeface="ＭＳ Ｐゴシック" charset="0"/>
                <a:cs typeface="Calibri" panose="020F0502020204030204" pitchFamily="34" charset="0"/>
              </a:rPr>
            </a:br>
            <a:r>
              <a:rPr lang="en-US" kern="0" dirty="0">
                <a:solidFill>
                  <a:srgbClr val="0F0F0F"/>
                </a:solidFill>
                <a:ea typeface="ＭＳ Ｐゴシック" charset="0"/>
                <a:cs typeface="Calibri" panose="020F0502020204030204" pitchFamily="34" charset="0"/>
              </a:rPr>
              <a:t>Spark </a:t>
            </a:r>
            <a:r>
              <a:rPr lang="en-US" kern="0" dirty="0" err="1">
                <a:solidFill>
                  <a:srgbClr val="0F0F0F"/>
                </a:solidFill>
                <a:ea typeface="ＭＳ Ｐゴシック" charset="0"/>
                <a:cs typeface="Calibri" panose="020F0502020204030204" pitchFamily="34" charset="0"/>
              </a:rPr>
              <a:t>MLContext</a:t>
            </a:r>
            <a:r>
              <a:rPr lang="en-US" kern="0" dirty="0">
                <a:solidFill>
                  <a:srgbClr val="0F0F0F"/>
                </a:solidFill>
                <a:ea typeface="ＭＳ Ｐゴシック" charset="0"/>
                <a:cs typeface="Calibri" panose="020F0502020204030204" pitchFamily="34" charset="0"/>
              </a:rPr>
              <a:t>, Spark ML, </a:t>
            </a:r>
            <a:br>
              <a:rPr lang="en-US" kern="0" dirty="0">
                <a:solidFill>
                  <a:srgbClr val="0F0F0F"/>
                </a:solidFill>
                <a:ea typeface="ＭＳ Ｐゴシック" charset="0"/>
                <a:cs typeface="Calibri" panose="020F0502020204030204" pitchFamily="34" charset="0"/>
              </a:rPr>
            </a:br>
            <a:r>
              <a:rPr lang="en-US" kern="0" dirty="0">
                <a:solidFill>
                  <a:srgbClr val="0F0F0F"/>
                </a:solidFill>
                <a:ea typeface="ＭＳ Ｐゴシック" charset="0"/>
                <a:cs typeface="Calibri" panose="020F0502020204030204" pitchFamily="34" charset="0"/>
              </a:rPr>
              <a:t>(Scalable Algorithms + Primitives) </a:t>
            </a:r>
          </a:p>
        </p:txBody>
      </p:sp>
      <p:pic>
        <p:nvPicPr>
          <p:cNvPr id="26" name="Picture 25">
            <a:extLst>
              <a:ext uri="{FF2B5EF4-FFF2-40B4-BE49-F238E27FC236}">
                <a16:creationId xmlns:a16="http://schemas.microsoft.com/office/drawing/2014/main" id="{08E1B30A-DC40-B974-D9E6-3D5AC4F71171}"/>
              </a:ext>
            </a:extLst>
          </p:cNvPr>
          <p:cNvPicPr>
            <a:picLocks noChangeAspect="1"/>
          </p:cNvPicPr>
          <p:nvPr/>
        </p:nvPicPr>
        <p:blipFill>
          <a:blip r:embed="rId7"/>
          <a:stretch>
            <a:fillRect/>
          </a:stretch>
        </p:blipFill>
        <p:spPr>
          <a:xfrm>
            <a:off x="8449076" y="1939563"/>
            <a:ext cx="1889230" cy="549451"/>
          </a:xfrm>
          <a:prstGeom prst="rect">
            <a:avLst/>
          </a:prstGeom>
        </p:spPr>
      </p:pic>
      <p:pic>
        <p:nvPicPr>
          <p:cNvPr id="27" name="Picture 2" descr="http://spark.apache.org/images/spark-logo-trademark.png">
            <a:extLst>
              <a:ext uri="{FF2B5EF4-FFF2-40B4-BE49-F238E27FC236}">
                <a16:creationId xmlns:a16="http://schemas.microsoft.com/office/drawing/2014/main" id="{C14EBBC1-5F49-6CE0-482D-66BAE11958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5374" y="4656853"/>
            <a:ext cx="876724" cy="46634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D6AC0752-9FD5-7D5B-A9E5-0153841368AD}"/>
              </a:ext>
            </a:extLst>
          </p:cNvPr>
          <p:cNvGrpSpPr/>
          <p:nvPr/>
        </p:nvGrpSpPr>
        <p:grpSpPr>
          <a:xfrm>
            <a:off x="1364732" y="4664585"/>
            <a:ext cx="1787917" cy="2027572"/>
            <a:chOff x="78982" y="4536767"/>
            <a:chExt cx="1787917" cy="2027572"/>
          </a:xfrm>
        </p:grpSpPr>
        <p:sp>
          <p:nvSpPr>
            <p:cNvPr id="29" name="TextBox 28">
              <a:extLst>
                <a:ext uri="{FF2B5EF4-FFF2-40B4-BE49-F238E27FC236}">
                  <a16:creationId xmlns:a16="http://schemas.microsoft.com/office/drawing/2014/main" id="{E102CDD4-A796-401A-C20D-0B04F5011C2F}"/>
                </a:ext>
              </a:extLst>
            </p:cNvPr>
            <p:cNvSpPr txBox="1"/>
            <p:nvPr/>
          </p:nvSpPr>
          <p:spPr>
            <a:xfrm>
              <a:off x="78982" y="4536767"/>
              <a:ext cx="1787917" cy="754053"/>
            </a:xfrm>
            <a:prstGeom prst="rect">
              <a:avLst/>
            </a:prstGeom>
            <a:noFill/>
          </p:spPr>
          <p:txBody>
            <a:bodyPr wrap="square" rtlCol="0">
              <a:spAutoFit/>
            </a:bodyPr>
            <a:lstStyle/>
            <a:p>
              <a:pPr algn="ctr" defTabSz="457200" fontAlgn="base">
                <a:spcBef>
                  <a:spcPct val="0"/>
                </a:spcBef>
                <a:spcAft>
                  <a:spcPct val="0"/>
                </a:spcAft>
              </a:pPr>
              <a:r>
                <a:rPr lang="en-US" b="1" dirty="0">
                  <a:solidFill>
                    <a:srgbClr val="0F0F0F"/>
                  </a:solidFill>
                  <a:ea typeface="ＭＳ Ｐゴシック" charset="0"/>
                  <a:cs typeface="Calibri" panose="020F0502020204030204" pitchFamily="34" charset="0"/>
                </a:rPr>
                <a:t>In-Progress:</a:t>
              </a:r>
              <a:endParaRPr lang="en-US" sz="1600" b="1" dirty="0">
                <a:solidFill>
                  <a:srgbClr val="0F0F0F"/>
                </a:solidFill>
                <a:ea typeface="ＭＳ Ｐゴシック" charset="0"/>
                <a:cs typeface="Calibri" panose="020F0502020204030204" pitchFamily="34" charset="0"/>
              </a:endParaRPr>
            </a:p>
            <a:p>
              <a:pPr algn="ctr" defTabSz="457200" fontAlgn="base">
                <a:spcBef>
                  <a:spcPct val="0"/>
                </a:spcBef>
                <a:spcAft>
                  <a:spcPct val="0"/>
                </a:spcAft>
              </a:pPr>
              <a:endParaRPr lang="en-US" sz="700" dirty="0">
                <a:solidFill>
                  <a:srgbClr val="0F0F0F"/>
                </a:solidFill>
                <a:ea typeface="ＭＳ Ｐゴシック" charset="0"/>
                <a:cs typeface="Calibri" panose="020F0502020204030204" pitchFamily="34" charset="0"/>
              </a:endParaRPr>
            </a:p>
            <a:p>
              <a:pPr algn="ctr" defTabSz="457200" fontAlgn="base">
                <a:spcBef>
                  <a:spcPct val="0"/>
                </a:spcBef>
                <a:spcAft>
                  <a:spcPct val="0"/>
                </a:spcAft>
              </a:pPr>
              <a:r>
                <a:rPr lang="en-US" dirty="0">
                  <a:solidFill>
                    <a:srgbClr val="0F0F0F"/>
                  </a:solidFill>
                  <a:ea typeface="ＭＳ Ｐゴシック" charset="0"/>
                  <a:cs typeface="Calibri" panose="020F0502020204030204" pitchFamily="34" charset="0"/>
                </a:rPr>
                <a:t>GPU</a:t>
              </a:r>
            </a:p>
          </p:txBody>
        </p:sp>
        <p:sp>
          <p:nvSpPr>
            <p:cNvPr id="30" name="TextBox 29">
              <a:extLst>
                <a:ext uri="{FF2B5EF4-FFF2-40B4-BE49-F238E27FC236}">
                  <a16:creationId xmlns:a16="http://schemas.microsoft.com/office/drawing/2014/main" id="{13D6796D-B03F-E93D-585A-B0817888FE05}"/>
                </a:ext>
              </a:extLst>
            </p:cNvPr>
            <p:cNvSpPr txBox="1"/>
            <p:nvPr/>
          </p:nvSpPr>
          <p:spPr>
            <a:xfrm>
              <a:off x="177040" y="6225785"/>
              <a:ext cx="1578765" cy="338554"/>
            </a:xfrm>
            <a:prstGeom prst="rect">
              <a:avLst/>
            </a:prstGeom>
            <a:noFill/>
          </p:spPr>
          <p:txBody>
            <a:bodyPr wrap="square" rtlCol="0">
              <a:spAutoFit/>
            </a:bodyPr>
            <a:lstStyle/>
            <a:p>
              <a:pPr algn="ctr" fontAlgn="base">
                <a:spcBef>
                  <a:spcPct val="0"/>
                </a:spcBef>
                <a:spcAft>
                  <a:spcPct val="0"/>
                </a:spcAft>
              </a:pPr>
              <a:r>
                <a:rPr lang="en-US" sz="1600" b="1" dirty="0">
                  <a:solidFill>
                    <a:srgbClr val="000000"/>
                  </a:solidFill>
                  <a:ea typeface="ＭＳ Ｐゴシック" charset="0"/>
                  <a:cs typeface="Calibri" panose="020F0502020204030204" pitchFamily="34" charset="0"/>
                </a:rPr>
                <a:t>since 2014/16</a:t>
              </a:r>
            </a:p>
          </p:txBody>
        </p:sp>
        <p:pic>
          <p:nvPicPr>
            <p:cNvPr id="31" name="Picture 30">
              <a:extLst>
                <a:ext uri="{FF2B5EF4-FFF2-40B4-BE49-F238E27FC236}">
                  <a16:creationId xmlns:a16="http://schemas.microsoft.com/office/drawing/2014/main" id="{698E5D07-E60E-C046-5F1A-21FB286CAD2D}"/>
                </a:ext>
              </a:extLst>
            </p:cNvPr>
            <p:cNvPicPr>
              <a:picLocks noChangeAspect="1"/>
            </p:cNvPicPr>
            <p:nvPr/>
          </p:nvPicPr>
          <p:blipFill>
            <a:blip r:embed="rId9"/>
            <a:stretch>
              <a:fillRect/>
            </a:stretch>
          </p:blipFill>
          <p:spPr>
            <a:xfrm>
              <a:off x="464393" y="5369277"/>
              <a:ext cx="1032611" cy="641017"/>
            </a:xfrm>
            <a:prstGeom prst="rect">
              <a:avLst/>
            </a:prstGeom>
          </p:spPr>
        </p:pic>
      </p:grpSp>
      <p:sp>
        <p:nvSpPr>
          <p:cNvPr id="32" name="TextBox 31">
            <a:extLst>
              <a:ext uri="{FF2B5EF4-FFF2-40B4-BE49-F238E27FC236}">
                <a16:creationId xmlns:a16="http://schemas.microsoft.com/office/drawing/2014/main" id="{6171C014-BEF5-EC95-B447-F6CF63DE84A8}"/>
              </a:ext>
            </a:extLst>
          </p:cNvPr>
          <p:cNvSpPr txBox="1"/>
          <p:nvPr/>
        </p:nvSpPr>
        <p:spPr>
          <a:xfrm>
            <a:off x="8418493" y="2436263"/>
            <a:ext cx="3211871" cy="954107"/>
          </a:xfrm>
          <a:prstGeom prst="rect">
            <a:avLst/>
          </a:prstGeom>
          <a:noFill/>
        </p:spPr>
        <p:txBody>
          <a:bodyPr wrap="square" rtlCol="0">
            <a:spAutoFit/>
          </a:bodyPr>
          <a:lstStyle/>
          <a:p>
            <a:pPr defTabSz="457200" fontAlgn="base">
              <a:spcBef>
                <a:spcPct val="0"/>
              </a:spcBef>
              <a:spcAft>
                <a:spcPct val="0"/>
              </a:spcAft>
            </a:pPr>
            <a:r>
              <a:rPr lang="en-US" sz="1400" b="1" dirty="0">
                <a:solidFill>
                  <a:srgbClr val="0F0F0F"/>
                </a:solidFill>
                <a:ea typeface="ＭＳ Ｐゴシック" charset="0"/>
                <a:cs typeface="Calibri" panose="020F0502020204030204" pitchFamily="34" charset="0"/>
              </a:rPr>
              <a:t>07/2020</a:t>
            </a:r>
            <a:r>
              <a:rPr lang="en-US" sz="1400" dirty="0">
                <a:solidFill>
                  <a:srgbClr val="0F0F0F"/>
                </a:solidFill>
                <a:ea typeface="ＭＳ Ｐゴシック" charset="0"/>
                <a:cs typeface="Calibri" panose="020F0502020204030204" pitchFamily="34" charset="0"/>
              </a:rPr>
              <a:t> Renamed to </a:t>
            </a:r>
            <a:r>
              <a:rPr lang="en-US" sz="1400" b="1" dirty="0">
                <a:solidFill>
                  <a:srgbClr val="C00000"/>
                </a:solidFill>
                <a:ea typeface="ＭＳ Ｐゴシック" charset="0"/>
                <a:cs typeface="Calibri" panose="020F0502020204030204" pitchFamily="34" charset="0"/>
              </a:rPr>
              <a:t>Apache </a:t>
            </a:r>
            <a:r>
              <a:rPr lang="en-US" sz="1400" b="1" dirty="0" err="1">
                <a:solidFill>
                  <a:srgbClr val="C00000"/>
                </a:solidFill>
                <a:ea typeface="ＭＳ Ｐゴシック" charset="0"/>
                <a:cs typeface="Calibri" panose="020F0502020204030204" pitchFamily="34" charset="0"/>
              </a:rPr>
              <a:t>SystemDS</a:t>
            </a:r>
            <a:br>
              <a:rPr lang="en-US" sz="1400" b="1" dirty="0">
                <a:solidFill>
                  <a:srgbClr val="C00000"/>
                </a:solidFill>
                <a:ea typeface="ＭＳ Ｐゴシック" charset="0"/>
                <a:cs typeface="Calibri" panose="020F0502020204030204" pitchFamily="34" charset="0"/>
              </a:rPr>
            </a:br>
            <a:r>
              <a:rPr lang="en-US" sz="1400" b="1" dirty="0">
                <a:solidFill>
                  <a:srgbClr val="0F0F0F"/>
                </a:solidFill>
                <a:ea typeface="ＭＳ Ｐゴシック" charset="0"/>
                <a:cs typeface="Calibri" panose="020F0502020204030204" pitchFamily="34" charset="0"/>
              </a:rPr>
              <a:t>05/2017</a:t>
            </a:r>
            <a:r>
              <a:rPr lang="en-US" sz="1400" dirty="0">
                <a:solidFill>
                  <a:srgbClr val="0F0F0F"/>
                </a:solidFill>
                <a:ea typeface="ＭＳ Ｐゴシック" charset="0"/>
                <a:cs typeface="Calibri" panose="020F0502020204030204" pitchFamily="34" charset="0"/>
              </a:rPr>
              <a:t> Apache Top-Level Project</a:t>
            </a:r>
            <a:br>
              <a:rPr lang="en-US" sz="1400" dirty="0">
                <a:solidFill>
                  <a:srgbClr val="0F0F0F"/>
                </a:solidFill>
                <a:ea typeface="ＭＳ Ｐゴシック" charset="0"/>
                <a:cs typeface="Calibri" panose="020F0502020204030204" pitchFamily="34" charset="0"/>
              </a:rPr>
            </a:br>
            <a:r>
              <a:rPr lang="en-US" sz="1400" b="1" dirty="0">
                <a:solidFill>
                  <a:srgbClr val="0F0F0F"/>
                </a:solidFill>
                <a:ea typeface="ＭＳ Ｐゴシック" charset="0"/>
                <a:cs typeface="Calibri" panose="020F0502020204030204" pitchFamily="34" charset="0"/>
              </a:rPr>
              <a:t>11/2015</a:t>
            </a:r>
            <a:r>
              <a:rPr lang="en-US" sz="1400" dirty="0">
                <a:solidFill>
                  <a:srgbClr val="0F0F0F"/>
                </a:solidFill>
                <a:ea typeface="ＭＳ Ｐゴシック" charset="0"/>
                <a:cs typeface="Calibri" panose="020F0502020204030204" pitchFamily="34" charset="0"/>
              </a:rPr>
              <a:t> Apache Incubator Project</a:t>
            </a:r>
            <a:endParaRPr lang="en-US" sz="1400" b="1" dirty="0">
              <a:solidFill>
                <a:srgbClr val="0F0F0F"/>
              </a:solidFill>
              <a:ea typeface="ＭＳ Ｐゴシック" charset="0"/>
              <a:cs typeface="Calibri" panose="020F0502020204030204" pitchFamily="34" charset="0"/>
            </a:endParaRPr>
          </a:p>
          <a:p>
            <a:pPr defTabSz="457200" fontAlgn="base">
              <a:spcBef>
                <a:spcPct val="0"/>
              </a:spcBef>
              <a:spcAft>
                <a:spcPct val="0"/>
              </a:spcAft>
            </a:pPr>
            <a:r>
              <a:rPr lang="en-US" sz="1400" b="1" dirty="0">
                <a:solidFill>
                  <a:srgbClr val="0F0F0F"/>
                </a:solidFill>
                <a:ea typeface="ＭＳ Ｐゴシック" charset="0"/>
                <a:cs typeface="Calibri" panose="020F0502020204030204" pitchFamily="34" charset="0"/>
              </a:rPr>
              <a:t>08/2015</a:t>
            </a:r>
            <a:r>
              <a:rPr lang="en-US" sz="1400" dirty="0">
                <a:solidFill>
                  <a:srgbClr val="0F0F0F"/>
                </a:solidFill>
                <a:ea typeface="ＭＳ Ｐゴシック" charset="0"/>
                <a:cs typeface="Calibri" panose="020F0502020204030204" pitchFamily="34" charset="0"/>
              </a:rPr>
              <a:t> Open Source Release</a:t>
            </a:r>
          </a:p>
        </p:txBody>
      </p:sp>
      <p:pic>
        <p:nvPicPr>
          <p:cNvPr id="33" name="Picture 32">
            <a:extLst>
              <a:ext uri="{FF2B5EF4-FFF2-40B4-BE49-F238E27FC236}">
                <a16:creationId xmlns:a16="http://schemas.microsoft.com/office/drawing/2014/main" id="{296D4B91-E90E-A943-8760-52DD53FE0D9B}"/>
              </a:ext>
            </a:extLst>
          </p:cNvPr>
          <p:cNvPicPr>
            <a:picLocks noChangeAspect="1"/>
          </p:cNvPicPr>
          <p:nvPr/>
        </p:nvPicPr>
        <p:blipFill rotWithShape="1">
          <a:blip r:embed="rId10"/>
          <a:srcRect t="26596" b="15089"/>
          <a:stretch/>
        </p:blipFill>
        <p:spPr>
          <a:xfrm>
            <a:off x="7434003" y="412282"/>
            <a:ext cx="2757364" cy="1032387"/>
          </a:xfrm>
          <a:prstGeom prst="rect">
            <a:avLst/>
          </a:prstGeom>
        </p:spPr>
      </p:pic>
      <p:sp>
        <p:nvSpPr>
          <p:cNvPr id="34" name="TextBox 33">
            <a:extLst>
              <a:ext uri="{FF2B5EF4-FFF2-40B4-BE49-F238E27FC236}">
                <a16:creationId xmlns:a16="http://schemas.microsoft.com/office/drawing/2014/main" id="{1241B520-6EF5-D706-21DE-89DA7F5686B4}"/>
              </a:ext>
            </a:extLst>
          </p:cNvPr>
          <p:cNvSpPr txBox="1"/>
          <p:nvPr/>
        </p:nvSpPr>
        <p:spPr>
          <a:xfrm>
            <a:off x="5143948" y="3482665"/>
            <a:ext cx="1387932" cy="646331"/>
          </a:xfrm>
          <a:prstGeom prst="rect">
            <a:avLst/>
          </a:prstGeom>
          <a:noFill/>
        </p:spPr>
        <p:txBody>
          <a:bodyPr wrap="square" lIns="0" rIns="0" rtlCol="0">
            <a:spAutoFit/>
          </a:bodyPr>
          <a:lstStyle/>
          <a:p>
            <a:pPr algn="ctr" defTabSz="457200" fontAlgn="base">
              <a:spcBef>
                <a:spcPct val="0"/>
              </a:spcBef>
              <a:spcAft>
                <a:spcPct val="0"/>
              </a:spcAft>
            </a:pPr>
            <a:r>
              <a:rPr lang="en-US" dirty="0">
                <a:solidFill>
                  <a:srgbClr val="C00000"/>
                </a:solidFill>
                <a:ea typeface="ＭＳ Ｐゴシック" charset="0"/>
                <a:cs typeface="Calibri" panose="020F0502020204030204" pitchFamily="34" charset="0"/>
              </a:rPr>
              <a:t>Write Once, Run Anywhere</a:t>
            </a:r>
          </a:p>
        </p:txBody>
      </p:sp>
      <p:pic>
        <p:nvPicPr>
          <p:cNvPr id="35" name="Picture 34">
            <a:extLst>
              <a:ext uri="{FF2B5EF4-FFF2-40B4-BE49-F238E27FC236}">
                <a16:creationId xmlns:a16="http://schemas.microsoft.com/office/drawing/2014/main" id="{E620678A-D305-FA0A-61E5-D7456213A744}"/>
              </a:ext>
            </a:extLst>
          </p:cNvPr>
          <p:cNvPicPr>
            <a:picLocks noChangeAspect="1"/>
          </p:cNvPicPr>
          <p:nvPr/>
        </p:nvPicPr>
        <p:blipFill>
          <a:blip r:embed="rId11"/>
          <a:stretch>
            <a:fillRect/>
          </a:stretch>
        </p:blipFill>
        <p:spPr>
          <a:xfrm>
            <a:off x="4304799" y="5172644"/>
            <a:ext cx="245233" cy="275887"/>
          </a:xfrm>
          <a:prstGeom prst="rect">
            <a:avLst/>
          </a:prstGeom>
        </p:spPr>
      </p:pic>
      <p:cxnSp>
        <p:nvCxnSpPr>
          <p:cNvPr id="36" name="AutoShape 54">
            <a:extLst>
              <a:ext uri="{FF2B5EF4-FFF2-40B4-BE49-F238E27FC236}">
                <a16:creationId xmlns:a16="http://schemas.microsoft.com/office/drawing/2014/main" id="{DD01FC42-5F62-A7BE-9988-CE773049F1EA}"/>
              </a:ext>
            </a:extLst>
          </p:cNvPr>
          <p:cNvCxnSpPr>
            <a:cxnSpLocks noChangeShapeType="1"/>
            <a:endCxn id="37" idx="0"/>
          </p:cNvCxnSpPr>
          <p:nvPr/>
        </p:nvCxnSpPr>
        <p:spPr bwMode="auto">
          <a:xfrm>
            <a:off x="6936660" y="3502329"/>
            <a:ext cx="3778308" cy="517462"/>
          </a:xfrm>
          <a:prstGeom prst="straightConnector1">
            <a:avLst/>
          </a:prstGeom>
          <a:noFill/>
          <a:ln w="19050">
            <a:solidFill>
              <a:srgbClr val="000000"/>
            </a:solidFill>
            <a:round/>
            <a:headEnd/>
            <a:tailEnd type="triangle" w="med" len="lg"/>
          </a:ln>
        </p:spPr>
      </p:cxnSp>
      <p:sp>
        <p:nvSpPr>
          <p:cNvPr id="37" name="TextBox 36">
            <a:extLst>
              <a:ext uri="{FF2B5EF4-FFF2-40B4-BE49-F238E27FC236}">
                <a16:creationId xmlns:a16="http://schemas.microsoft.com/office/drawing/2014/main" id="{0156C632-D19F-1991-4CA7-FE737F4BFBF8}"/>
              </a:ext>
            </a:extLst>
          </p:cNvPr>
          <p:cNvSpPr txBox="1"/>
          <p:nvPr/>
        </p:nvSpPr>
        <p:spPr>
          <a:xfrm>
            <a:off x="9991569" y="4019791"/>
            <a:ext cx="1446797" cy="646331"/>
          </a:xfrm>
          <a:prstGeom prst="rect">
            <a:avLst/>
          </a:prstGeom>
          <a:noFill/>
        </p:spPr>
        <p:txBody>
          <a:bodyPr wrap="square" lIns="0" rIns="0" rtlCol="0">
            <a:spAutoFit/>
          </a:bodyPr>
          <a:lstStyle/>
          <a:p>
            <a:pPr algn="ctr" fontAlgn="base">
              <a:spcBef>
                <a:spcPct val="0"/>
              </a:spcBef>
              <a:spcAft>
                <a:spcPct val="0"/>
              </a:spcAft>
            </a:pPr>
            <a:r>
              <a:rPr lang="en-US" b="1" dirty="0">
                <a:solidFill>
                  <a:srgbClr val="000000"/>
                </a:solidFill>
                <a:ea typeface="ＭＳ Ｐゴシック" charset="0"/>
                <a:cs typeface="Calibri" panose="020F0502020204030204" pitchFamily="34" charset="0"/>
              </a:rPr>
              <a:t>Federated </a:t>
            </a:r>
            <a:br>
              <a:rPr lang="en-US" dirty="0">
                <a:solidFill>
                  <a:srgbClr val="000000"/>
                </a:solidFill>
                <a:ea typeface="ＭＳ Ｐゴシック" charset="0"/>
                <a:cs typeface="Calibri" panose="020F0502020204030204" pitchFamily="34" charset="0"/>
              </a:rPr>
            </a:br>
            <a:r>
              <a:rPr lang="en-US" dirty="0">
                <a:solidFill>
                  <a:srgbClr val="000000"/>
                </a:solidFill>
                <a:ea typeface="ＭＳ Ｐゴシック" charset="0"/>
                <a:cs typeface="Calibri" panose="020F0502020204030204" pitchFamily="34" charset="0"/>
              </a:rPr>
              <a:t>(LA progs, PS)</a:t>
            </a:r>
          </a:p>
        </p:txBody>
      </p:sp>
      <p:pic>
        <p:nvPicPr>
          <p:cNvPr id="38" name="Picture 37">
            <a:extLst>
              <a:ext uri="{FF2B5EF4-FFF2-40B4-BE49-F238E27FC236}">
                <a16:creationId xmlns:a16="http://schemas.microsoft.com/office/drawing/2014/main" id="{6235542F-85B2-A828-D6DC-67F0C2C846A8}"/>
              </a:ext>
            </a:extLst>
          </p:cNvPr>
          <p:cNvPicPr>
            <a:picLocks noChangeAspect="1"/>
          </p:cNvPicPr>
          <p:nvPr/>
        </p:nvPicPr>
        <p:blipFill rotWithShape="1">
          <a:blip r:embed="rId12">
            <a:extLst>
              <a:ext uri="{28A0092B-C50C-407E-A947-70E740481C1C}">
                <a14:useLocalDpi xmlns:a14="http://schemas.microsoft.com/office/drawing/2010/main" val="0"/>
              </a:ext>
            </a:extLst>
          </a:blip>
          <a:srcRect l="13355" t="10125" r="25398" b="6951"/>
          <a:stretch/>
        </p:blipFill>
        <p:spPr>
          <a:xfrm>
            <a:off x="10349976" y="4739970"/>
            <a:ext cx="730293" cy="494384"/>
          </a:xfrm>
          <a:prstGeom prst="rect">
            <a:avLst/>
          </a:prstGeom>
        </p:spPr>
      </p:pic>
      <p:sp>
        <p:nvSpPr>
          <p:cNvPr id="39" name="TextBox 38">
            <a:extLst>
              <a:ext uri="{FF2B5EF4-FFF2-40B4-BE49-F238E27FC236}">
                <a16:creationId xmlns:a16="http://schemas.microsoft.com/office/drawing/2014/main" id="{0BFBB7EF-A2BD-07EF-A770-E674B12CBA5F}"/>
              </a:ext>
            </a:extLst>
          </p:cNvPr>
          <p:cNvSpPr txBox="1"/>
          <p:nvPr/>
        </p:nvSpPr>
        <p:spPr>
          <a:xfrm>
            <a:off x="10023452" y="5268408"/>
            <a:ext cx="1383030" cy="338554"/>
          </a:xfrm>
          <a:prstGeom prst="rect">
            <a:avLst/>
          </a:prstGeom>
          <a:noFill/>
        </p:spPr>
        <p:txBody>
          <a:bodyPr wrap="square" rtlCol="0">
            <a:spAutoFit/>
          </a:bodyPr>
          <a:lstStyle/>
          <a:p>
            <a:pPr algn="ctr" fontAlgn="base">
              <a:spcBef>
                <a:spcPct val="0"/>
              </a:spcBef>
              <a:spcAft>
                <a:spcPct val="0"/>
              </a:spcAft>
            </a:pPr>
            <a:r>
              <a:rPr lang="en-US" sz="1600" b="1" dirty="0">
                <a:solidFill>
                  <a:srgbClr val="000000"/>
                </a:solidFill>
                <a:ea typeface="ＭＳ Ｐゴシック" charset="0"/>
                <a:cs typeface="Calibri" panose="020F0502020204030204" pitchFamily="34" charset="0"/>
              </a:rPr>
              <a:t>since 2019</a:t>
            </a:r>
          </a:p>
        </p:txBody>
      </p:sp>
    </p:spTree>
    <p:extLst>
      <p:ext uri="{BB962C8B-B14F-4D97-AF65-F5344CB8AC3E}">
        <p14:creationId xmlns:p14="http://schemas.microsoft.com/office/powerpoint/2010/main" val="410216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2" grpId="0"/>
      <p:bldP spid="37"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400783-B882-189F-456C-288396FD5B83}"/>
              </a:ext>
            </a:extLst>
          </p:cNvPr>
          <p:cNvSpPr>
            <a:spLocks noGrp="1"/>
          </p:cNvSpPr>
          <p:nvPr>
            <p:ph type="body" sz="quarter" idx="18"/>
          </p:nvPr>
        </p:nvSpPr>
        <p:spPr/>
        <p:txBody>
          <a:bodyPr/>
          <a:lstStyle/>
          <a:p>
            <a:r>
              <a:rPr lang="en-US" dirty="0"/>
              <a:t>Example: </a:t>
            </a:r>
            <a:br>
              <a:rPr lang="en-US" dirty="0"/>
            </a:br>
            <a:r>
              <a:rPr lang="en-US" b="0" dirty="0"/>
              <a:t>Stepwise </a:t>
            </a:r>
            <a:br>
              <a:rPr lang="en-US" b="0" dirty="0"/>
            </a:br>
            <a:r>
              <a:rPr lang="en-US" b="0" dirty="0"/>
              <a:t>Linear </a:t>
            </a:r>
            <a:br>
              <a:rPr lang="en-US" b="0" dirty="0"/>
            </a:br>
            <a:r>
              <a:rPr lang="en-US" b="0" dirty="0"/>
              <a:t>Regression</a:t>
            </a:r>
            <a:endParaRPr lang="en-DE" b="0" dirty="0"/>
          </a:p>
          <a:p>
            <a:endParaRPr lang="en-US" dirty="0"/>
          </a:p>
        </p:txBody>
      </p:sp>
      <p:sp>
        <p:nvSpPr>
          <p:cNvPr id="3" name="Text Placeholder 2">
            <a:extLst>
              <a:ext uri="{FF2B5EF4-FFF2-40B4-BE49-F238E27FC236}">
                <a16:creationId xmlns:a16="http://schemas.microsoft.com/office/drawing/2014/main" id="{4E2AA942-028E-C124-3785-10A2E5258001}"/>
              </a:ext>
            </a:extLst>
          </p:cNvPr>
          <p:cNvSpPr>
            <a:spLocks noGrp="1"/>
          </p:cNvSpPr>
          <p:nvPr>
            <p:ph type="body" sz="quarter" idx="14"/>
          </p:nvPr>
        </p:nvSpPr>
        <p:spPr/>
        <p:txBody>
          <a:bodyPr/>
          <a:lstStyle/>
          <a:p>
            <a:r>
              <a:rPr lang="en-US" dirty="0"/>
              <a:t>Language Abstractions and APIs</a:t>
            </a:r>
          </a:p>
        </p:txBody>
      </p:sp>
      <p:sp>
        <p:nvSpPr>
          <p:cNvPr id="38" name="Folded Corner 4">
            <a:extLst>
              <a:ext uri="{FF2B5EF4-FFF2-40B4-BE49-F238E27FC236}">
                <a16:creationId xmlns:a16="http://schemas.microsoft.com/office/drawing/2014/main" id="{F948DD0B-118E-F997-519D-E5256A8D2A42}"/>
              </a:ext>
            </a:extLst>
          </p:cNvPr>
          <p:cNvSpPr/>
          <p:nvPr/>
        </p:nvSpPr>
        <p:spPr>
          <a:xfrm>
            <a:off x="2184470" y="1614142"/>
            <a:ext cx="2202427" cy="1084285"/>
          </a:xfrm>
          <a:prstGeom prst="foldedCorner">
            <a:avLst>
              <a:gd name="adj" fmla="val 14853"/>
            </a:avLst>
          </a:prstGeom>
          <a:solidFill>
            <a:srgbClr val="FFFFFF"/>
          </a:solidFill>
          <a:ln w="19050" cap="flat" cmpd="sng" algn="ctr">
            <a:solidFill>
              <a:srgbClr val="0F0F0F"/>
            </a:solidFill>
            <a:prstDash val="solid"/>
            <a:miter lim="800000"/>
          </a:ln>
          <a:effectLst/>
        </p:spPr>
        <p:txBody>
          <a:bodyPr tIns="182880" rtlCol="0" anchor="ctr"/>
          <a:lstStyle/>
          <a:p>
            <a:pPr defTabSz="457200" fontAlgn="base">
              <a:spcBef>
                <a:spcPct val="0"/>
              </a:spcBef>
              <a:spcAft>
                <a:spcPct val="0"/>
              </a:spcAft>
              <a:defRPr/>
            </a:pPr>
            <a:r>
              <a:rPr lang="en-US" sz="1200" kern="0" dirty="0">
                <a:solidFill>
                  <a:srgbClr val="000000"/>
                </a:solidFill>
                <a:latin typeface="Consolas" panose="020B0609020204030204" pitchFamily="49" charset="0"/>
              </a:rPr>
              <a:t>X = </a:t>
            </a:r>
            <a:r>
              <a:rPr lang="en-US" sz="1200" b="1" kern="0" dirty="0">
                <a:solidFill>
                  <a:srgbClr val="000000"/>
                </a:solidFill>
                <a:latin typeface="Consolas" panose="020B0609020204030204" pitchFamily="49" charset="0"/>
              </a:rPr>
              <a:t>read</a:t>
            </a:r>
            <a:r>
              <a:rPr lang="en-US" sz="1200" kern="0" dirty="0">
                <a:solidFill>
                  <a:srgbClr val="000000"/>
                </a:solidFill>
                <a:latin typeface="Consolas" panose="020B0609020204030204" pitchFamily="49" charset="0"/>
              </a:rPr>
              <a:t>(‘features.csv’)</a:t>
            </a:r>
          </a:p>
          <a:p>
            <a:pPr defTabSz="457200" fontAlgn="base">
              <a:spcBef>
                <a:spcPct val="0"/>
              </a:spcBef>
              <a:spcAft>
                <a:spcPct val="0"/>
              </a:spcAft>
              <a:defRPr/>
            </a:pPr>
            <a:r>
              <a:rPr lang="en-US" sz="1200" kern="0" dirty="0">
                <a:solidFill>
                  <a:srgbClr val="000000"/>
                </a:solidFill>
                <a:latin typeface="Consolas" panose="020B0609020204030204" pitchFamily="49" charset="0"/>
              </a:rPr>
              <a:t>Y = </a:t>
            </a:r>
            <a:r>
              <a:rPr lang="en-US" sz="1200" b="1" kern="0" dirty="0">
                <a:solidFill>
                  <a:srgbClr val="000000"/>
                </a:solidFill>
                <a:latin typeface="Consolas" panose="020B0609020204030204" pitchFamily="49" charset="0"/>
              </a:rPr>
              <a:t>read</a:t>
            </a:r>
            <a:r>
              <a:rPr lang="en-US" sz="1200" kern="0" dirty="0">
                <a:solidFill>
                  <a:srgbClr val="000000"/>
                </a:solidFill>
                <a:latin typeface="Consolas" panose="020B0609020204030204" pitchFamily="49" charset="0"/>
              </a:rPr>
              <a:t>(‘labels.csv’)</a:t>
            </a:r>
          </a:p>
          <a:p>
            <a:pPr defTabSz="457200" fontAlgn="base">
              <a:spcBef>
                <a:spcPct val="0"/>
              </a:spcBef>
              <a:spcAft>
                <a:spcPct val="0"/>
              </a:spcAft>
              <a:defRPr/>
            </a:pPr>
            <a:r>
              <a:rPr lang="en-US" sz="1200" kern="0" dirty="0">
                <a:solidFill>
                  <a:srgbClr val="000000"/>
                </a:solidFill>
                <a:latin typeface="Consolas" panose="020B0609020204030204" pitchFamily="49" charset="0"/>
              </a:rPr>
              <a:t>[B,S] = </a:t>
            </a:r>
            <a:r>
              <a:rPr lang="en-US" sz="1200" b="1" kern="0" dirty="0" err="1">
                <a:solidFill>
                  <a:srgbClr val="C00000"/>
                </a:solidFill>
                <a:latin typeface="Consolas" panose="020B0609020204030204" pitchFamily="49" charset="0"/>
              </a:rPr>
              <a:t>steplm</a:t>
            </a:r>
            <a:r>
              <a:rPr lang="en-US" sz="1200" kern="0" dirty="0">
                <a:solidFill>
                  <a:srgbClr val="C00000"/>
                </a:solidFill>
                <a:latin typeface="Consolas" panose="020B0609020204030204" pitchFamily="49" charset="0"/>
              </a:rPr>
              <a:t>(X, Y,</a:t>
            </a:r>
          </a:p>
          <a:p>
            <a:pPr defTabSz="457200" fontAlgn="base">
              <a:spcBef>
                <a:spcPct val="0"/>
              </a:spcBef>
              <a:spcAft>
                <a:spcPct val="0"/>
              </a:spcAft>
              <a:defRPr/>
            </a:pPr>
            <a:r>
              <a:rPr lang="en-US" sz="1200" kern="0" dirty="0">
                <a:solidFill>
                  <a:srgbClr val="C00000"/>
                </a:solidFill>
                <a:latin typeface="Consolas" panose="020B0609020204030204" pitchFamily="49" charset="0"/>
              </a:rPr>
              <a:t>  </a:t>
            </a:r>
            <a:r>
              <a:rPr lang="en-US" sz="1200" kern="0" dirty="0" err="1">
                <a:solidFill>
                  <a:srgbClr val="C00000"/>
                </a:solidFill>
                <a:latin typeface="Consolas" panose="020B0609020204030204" pitchFamily="49" charset="0"/>
              </a:rPr>
              <a:t>icpt</a:t>
            </a:r>
            <a:r>
              <a:rPr lang="en-US" sz="1200" kern="0" dirty="0">
                <a:solidFill>
                  <a:srgbClr val="C00000"/>
                </a:solidFill>
                <a:latin typeface="Consolas" panose="020B0609020204030204" pitchFamily="49" charset="0"/>
              </a:rPr>
              <a:t>=0, </a:t>
            </a:r>
            <a:r>
              <a:rPr lang="en-US" sz="1200" kern="0" dirty="0" err="1">
                <a:solidFill>
                  <a:srgbClr val="C00000"/>
                </a:solidFill>
                <a:latin typeface="Consolas" panose="020B0609020204030204" pitchFamily="49" charset="0"/>
              </a:rPr>
              <a:t>reg</a:t>
            </a:r>
            <a:r>
              <a:rPr lang="en-US" sz="1200" kern="0" dirty="0">
                <a:solidFill>
                  <a:srgbClr val="C00000"/>
                </a:solidFill>
                <a:latin typeface="Consolas" panose="020B0609020204030204" pitchFamily="49" charset="0"/>
              </a:rPr>
              <a:t>=0.001)</a:t>
            </a:r>
          </a:p>
          <a:p>
            <a:pPr defTabSz="457200" fontAlgn="base">
              <a:spcBef>
                <a:spcPct val="0"/>
              </a:spcBef>
              <a:spcAft>
                <a:spcPct val="0"/>
              </a:spcAft>
              <a:defRPr/>
            </a:pPr>
            <a:r>
              <a:rPr lang="en-US" sz="1200" b="1" kern="0" dirty="0">
                <a:solidFill>
                  <a:srgbClr val="000000"/>
                </a:solidFill>
                <a:latin typeface="Consolas" panose="020B0609020204030204" pitchFamily="49" charset="0"/>
              </a:rPr>
              <a:t>write</a:t>
            </a:r>
            <a:r>
              <a:rPr lang="en-US" sz="1200" kern="0" dirty="0">
                <a:solidFill>
                  <a:srgbClr val="000000"/>
                </a:solidFill>
                <a:latin typeface="Consolas" panose="020B0609020204030204" pitchFamily="49" charset="0"/>
              </a:rPr>
              <a:t>(B, ‘model.txt’)</a:t>
            </a:r>
          </a:p>
        </p:txBody>
      </p:sp>
      <p:sp>
        <p:nvSpPr>
          <p:cNvPr id="39" name="TextBox 38">
            <a:extLst>
              <a:ext uri="{FF2B5EF4-FFF2-40B4-BE49-F238E27FC236}">
                <a16:creationId xmlns:a16="http://schemas.microsoft.com/office/drawing/2014/main" id="{C277F273-4C85-029A-69F4-8638447C8616}"/>
              </a:ext>
            </a:extLst>
          </p:cNvPr>
          <p:cNvSpPr txBox="1"/>
          <p:nvPr/>
        </p:nvSpPr>
        <p:spPr>
          <a:xfrm>
            <a:off x="2223799" y="1243253"/>
            <a:ext cx="1229032" cy="369332"/>
          </a:xfrm>
          <a:prstGeom prst="rect">
            <a:avLst/>
          </a:prstGeom>
          <a:noFill/>
        </p:spPr>
        <p:txBody>
          <a:bodyPr wrap="square" lIns="0" rIns="0" rtlCol="0">
            <a:spAutoFit/>
          </a:bodyPr>
          <a:lstStyle/>
          <a:p>
            <a:pPr defTabSz="457200" fontAlgn="base">
              <a:spcBef>
                <a:spcPct val="0"/>
              </a:spcBef>
              <a:spcAft>
                <a:spcPct val="0"/>
              </a:spcAft>
            </a:pPr>
            <a:r>
              <a:rPr lang="en-US" b="1" dirty="0">
                <a:solidFill>
                  <a:srgbClr val="7889FB"/>
                </a:solidFill>
                <a:ea typeface="ＭＳ Ｐゴシック" charset="0"/>
                <a:cs typeface="Calibri" panose="020F0502020204030204" pitchFamily="34" charset="0"/>
              </a:rPr>
              <a:t>User Script</a:t>
            </a:r>
          </a:p>
        </p:txBody>
      </p:sp>
      <p:sp>
        <p:nvSpPr>
          <p:cNvPr id="40" name="Folded Corner 6">
            <a:extLst>
              <a:ext uri="{FF2B5EF4-FFF2-40B4-BE49-F238E27FC236}">
                <a16:creationId xmlns:a16="http://schemas.microsoft.com/office/drawing/2014/main" id="{08BC3FD2-F57B-026F-6B83-163D565F6DBF}"/>
              </a:ext>
            </a:extLst>
          </p:cNvPr>
          <p:cNvSpPr/>
          <p:nvPr/>
        </p:nvSpPr>
        <p:spPr>
          <a:xfrm>
            <a:off x="4844104" y="1619055"/>
            <a:ext cx="2748110" cy="2003603"/>
          </a:xfrm>
          <a:prstGeom prst="foldedCorner">
            <a:avLst>
              <a:gd name="adj" fmla="val 9888"/>
            </a:avLst>
          </a:prstGeom>
          <a:solidFill>
            <a:srgbClr val="FFFFFF"/>
          </a:solidFill>
          <a:ln w="19050" cap="flat" cmpd="sng" algn="ctr">
            <a:solidFill>
              <a:srgbClr val="0F0F0F"/>
            </a:solidFill>
            <a:prstDash val="solid"/>
            <a:miter lim="800000"/>
          </a:ln>
          <a:effectLst/>
        </p:spPr>
        <p:txBody>
          <a:bodyPr tIns="182880" rtlCol="0" anchor="ctr"/>
          <a:lstStyle/>
          <a:p>
            <a:pPr defTabSz="457200" fontAlgn="base">
              <a:spcBef>
                <a:spcPct val="0"/>
              </a:spcBef>
              <a:spcAft>
                <a:spcPct val="0"/>
              </a:spcAft>
              <a:defRPr/>
            </a:pPr>
            <a:r>
              <a:rPr lang="en-US" sz="1200" kern="0" dirty="0" err="1">
                <a:solidFill>
                  <a:srgbClr val="C00000"/>
                </a:solidFill>
                <a:latin typeface="Consolas" panose="020B0609020204030204" pitchFamily="49" charset="0"/>
              </a:rPr>
              <a:t>m_steplm</a:t>
            </a:r>
            <a:r>
              <a:rPr lang="en-US" sz="1200" kern="0" dirty="0">
                <a:solidFill>
                  <a:srgbClr val="000000"/>
                </a:solidFill>
                <a:latin typeface="Consolas" panose="020B0609020204030204" pitchFamily="49" charset="0"/>
              </a:rPr>
              <a:t> = </a:t>
            </a:r>
            <a:r>
              <a:rPr lang="en-US" sz="1200" b="1" kern="0" dirty="0">
                <a:solidFill>
                  <a:srgbClr val="000000"/>
                </a:solidFill>
                <a:latin typeface="Consolas" panose="020B0609020204030204" pitchFamily="49" charset="0"/>
              </a:rPr>
              <a:t>function</a:t>
            </a:r>
            <a:r>
              <a:rPr lang="en-US" sz="1200" kern="0" dirty="0">
                <a:solidFill>
                  <a:srgbClr val="000000"/>
                </a:solidFill>
                <a:latin typeface="Consolas" panose="020B0609020204030204" pitchFamily="49" charset="0"/>
              </a:rPr>
              <a:t>(...) {</a:t>
            </a:r>
          </a:p>
          <a:p>
            <a:pPr defTabSz="457200" fontAlgn="base">
              <a:spcBef>
                <a:spcPct val="0"/>
              </a:spcBef>
              <a:spcAft>
                <a:spcPct val="0"/>
              </a:spcAft>
              <a:defRPr/>
            </a:pPr>
            <a:r>
              <a:rPr lang="en-US" sz="1200" b="1" kern="0" dirty="0">
                <a:solidFill>
                  <a:srgbClr val="000000"/>
                </a:solidFill>
                <a:latin typeface="Consolas" panose="020B0609020204030204" pitchFamily="49" charset="0"/>
              </a:rPr>
              <a:t>  while</a:t>
            </a:r>
            <a:r>
              <a:rPr lang="en-US" sz="1200" kern="0" dirty="0">
                <a:solidFill>
                  <a:srgbClr val="000000"/>
                </a:solidFill>
                <a:latin typeface="Consolas" panose="020B0609020204030204" pitchFamily="49" charset="0"/>
              </a:rPr>
              <a:t>( continue ) {</a:t>
            </a:r>
          </a:p>
          <a:p>
            <a:pPr defTabSz="457200" fontAlgn="base">
              <a:spcBef>
                <a:spcPct val="0"/>
              </a:spcBef>
              <a:spcAft>
                <a:spcPct val="0"/>
              </a:spcAft>
              <a:defRPr/>
            </a:pPr>
            <a:r>
              <a:rPr lang="en-US" sz="1200" b="1" kern="0" dirty="0">
                <a:solidFill>
                  <a:srgbClr val="000000"/>
                </a:solidFill>
                <a:latin typeface="Consolas" panose="020B0609020204030204" pitchFamily="49" charset="0"/>
              </a:rPr>
              <a:t>    </a:t>
            </a:r>
            <a:r>
              <a:rPr lang="en-US" sz="1200" b="1" kern="0" dirty="0" err="1">
                <a:solidFill>
                  <a:srgbClr val="000000"/>
                </a:solidFill>
                <a:latin typeface="Consolas" panose="020B0609020204030204" pitchFamily="49" charset="0"/>
              </a:rPr>
              <a:t>parfor</a:t>
            </a:r>
            <a:r>
              <a:rPr lang="en-US" sz="1200" kern="0" dirty="0">
                <a:solidFill>
                  <a:srgbClr val="000000"/>
                </a:solidFill>
                <a:latin typeface="Consolas" panose="020B0609020204030204" pitchFamily="49" charset="0"/>
              </a:rPr>
              <a:t>( </a:t>
            </a:r>
            <a:r>
              <a:rPr lang="en-US" sz="1200" kern="0" dirty="0" err="1">
                <a:solidFill>
                  <a:srgbClr val="000000"/>
                </a:solidFill>
                <a:latin typeface="Consolas" panose="020B0609020204030204" pitchFamily="49" charset="0"/>
              </a:rPr>
              <a:t>i</a:t>
            </a:r>
            <a:r>
              <a:rPr lang="en-US" sz="1200" kern="0" dirty="0">
                <a:solidFill>
                  <a:srgbClr val="000000"/>
                </a:solidFill>
                <a:latin typeface="Consolas" panose="020B0609020204030204" pitchFamily="49" charset="0"/>
              </a:rPr>
              <a:t> in 1:n ) {</a:t>
            </a:r>
          </a:p>
          <a:p>
            <a:pPr defTabSz="457200" fontAlgn="base">
              <a:spcBef>
                <a:spcPct val="0"/>
              </a:spcBef>
              <a:spcAft>
                <a:spcPct val="0"/>
              </a:spcAft>
              <a:defRPr/>
            </a:pPr>
            <a:r>
              <a:rPr lang="en-US" sz="1200" b="1" kern="0" dirty="0">
                <a:solidFill>
                  <a:srgbClr val="000000"/>
                </a:solidFill>
                <a:latin typeface="Consolas" panose="020B0609020204030204" pitchFamily="49" charset="0"/>
              </a:rPr>
              <a:t>      if</a:t>
            </a:r>
            <a:r>
              <a:rPr lang="en-US" sz="1200" kern="0" dirty="0">
                <a:solidFill>
                  <a:srgbClr val="000000"/>
                </a:solidFill>
                <a:latin typeface="Consolas" panose="020B0609020204030204" pitchFamily="49" charset="0"/>
              </a:rPr>
              <a:t>( !fixed[1,i] ) {</a:t>
            </a:r>
          </a:p>
          <a:p>
            <a:pPr defTabSz="457200" fontAlgn="base">
              <a:spcBef>
                <a:spcPct val="0"/>
              </a:spcBef>
              <a:spcAft>
                <a:spcPct val="0"/>
              </a:spcAft>
              <a:defRPr/>
            </a:pPr>
            <a:r>
              <a:rPr lang="en-US" sz="1200" kern="0" dirty="0">
                <a:solidFill>
                  <a:srgbClr val="000000"/>
                </a:solidFill>
                <a:latin typeface="Consolas" panose="020B0609020204030204" pitchFamily="49" charset="0"/>
              </a:rPr>
              <a:t>        Xi = </a:t>
            </a:r>
            <a:r>
              <a:rPr lang="en-US" sz="1200" b="1" kern="0" dirty="0" err="1">
                <a:solidFill>
                  <a:srgbClr val="000000"/>
                </a:solidFill>
                <a:latin typeface="Consolas" panose="020B0609020204030204" pitchFamily="49" charset="0"/>
              </a:rPr>
              <a:t>cbind</a:t>
            </a:r>
            <a:r>
              <a:rPr lang="en-US" sz="1200" kern="0" dirty="0">
                <a:solidFill>
                  <a:srgbClr val="000000"/>
                </a:solidFill>
                <a:latin typeface="Consolas" panose="020B0609020204030204" pitchFamily="49" charset="0"/>
              </a:rPr>
              <a:t>(</a:t>
            </a:r>
            <a:r>
              <a:rPr lang="en-US" sz="1200" kern="0" dirty="0" err="1">
                <a:solidFill>
                  <a:srgbClr val="000000"/>
                </a:solidFill>
                <a:latin typeface="Consolas" panose="020B0609020204030204" pitchFamily="49" charset="0"/>
              </a:rPr>
              <a:t>Xg</a:t>
            </a:r>
            <a:r>
              <a:rPr lang="en-US" sz="1200" kern="0" dirty="0">
                <a:solidFill>
                  <a:srgbClr val="000000"/>
                </a:solidFill>
                <a:latin typeface="Consolas" panose="020B0609020204030204" pitchFamily="49" charset="0"/>
              </a:rPr>
              <a:t>, X[,</a:t>
            </a:r>
            <a:r>
              <a:rPr lang="en-US" sz="1200" kern="0" dirty="0" err="1">
                <a:solidFill>
                  <a:srgbClr val="000000"/>
                </a:solidFill>
                <a:latin typeface="Consolas" panose="020B0609020204030204" pitchFamily="49" charset="0"/>
              </a:rPr>
              <a:t>i</a:t>
            </a:r>
            <a:r>
              <a:rPr lang="en-US" sz="1200" kern="0" dirty="0">
                <a:solidFill>
                  <a:srgbClr val="000000"/>
                </a:solidFill>
                <a:latin typeface="Consolas" panose="020B0609020204030204" pitchFamily="49" charset="0"/>
              </a:rPr>
              <a:t>])</a:t>
            </a:r>
          </a:p>
          <a:p>
            <a:pPr defTabSz="457200" fontAlgn="base">
              <a:spcBef>
                <a:spcPct val="0"/>
              </a:spcBef>
              <a:spcAft>
                <a:spcPct val="0"/>
              </a:spcAft>
              <a:defRPr/>
            </a:pPr>
            <a:r>
              <a:rPr lang="en-US" sz="1200" kern="0" dirty="0">
                <a:solidFill>
                  <a:srgbClr val="000000"/>
                </a:solidFill>
                <a:latin typeface="Consolas" panose="020B0609020204030204" pitchFamily="49" charset="0"/>
              </a:rPr>
              <a:t>        B[,</a:t>
            </a:r>
            <a:r>
              <a:rPr lang="en-US" sz="1200" kern="0" dirty="0" err="1">
                <a:solidFill>
                  <a:srgbClr val="000000"/>
                </a:solidFill>
                <a:latin typeface="Consolas" panose="020B0609020204030204" pitchFamily="49" charset="0"/>
              </a:rPr>
              <a:t>i</a:t>
            </a:r>
            <a:r>
              <a:rPr lang="en-US" sz="1200" kern="0" dirty="0">
                <a:solidFill>
                  <a:srgbClr val="000000"/>
                </a:solidFill>
                <a:latin typeface="Consolas" panose="020B0609020204030204" pitchFamily="49" charset="0"/>
              </a:rPr>
              <a:t>] = </a:t>
            </a:r>
            <a:r>
              <a:rPr lang="en-US" sz="1200" b="1" kern="0" dirty="0">
                <a:solidFill>
                  <a:srgbClr val="C00000"/>
                </a:solidFill>
                <a:latin typeface="Consolas" panose="020B0609020204030204" pitchFamily="49" charset="0"/>
              </a:rPr>
              <a:t>lm</a:t>
            </a:r>
            <a:r>
              <a:rPr lang="en-US" sz="1200" kern="0" dirty="0">
                <a:solidFill>
                  <a:srgbClr val="C00000"/>
                </a:solidFill>
                <a:latin typeface="Consolas" panose="020B0609020204030204" pitchFamily="49" charset="0"/>
              </a:rPr>
              <a:t>(Xi, y, ...)</a:t>
            </a:r>
          </a:p>
          <a:p>
            <a:pPr defTabSz="457200" fontAlgn="base">
              <a:spcBef>
                <a:spcPct val="0"/>
              </a:spcBef>
              <a:spcAft>
                <a:spcPct val="0"/>
              </a:spcAft>
              <a:defRPr/>
            </a:pPr>
            <a:r>
              <a:rPr lang="en-US" sz="1200" kern="0" dirty="0">
                <a:solidFill>
                  <a:srgbClr val="0F0F0F"/>
                </a:solidFill>
                <a:latin typeface="Consolas" panose="020B0609020204030204" pitchFamily="49" charset="0"/>
              </a:rPr>
              <a:t>   </a:t>
            </a:r>
            <a:r>
              <a:rPr lang="en-US" sz="1200" kern="0" dirty="0">
                <a:solidFill>
                  <a:srgbClr val="000000"/>
                </a:solidFill>
                <a:latin typeface="Consolas" panose="020B0609020204030204" pitchFamily="49" charset="0"/>
              </a:rPr>
              <a:t> } }</a:t>
            </a:r>
          </a:p>
          <a:p>
            <a:pPr defTabSz="457200" fontAlgn="base">
              <a:spcBef>
                <a:spcPct val="0"/>
              </a:spcBef>
              <a:spcAft>
                <a:spcPct val="0"/>
              </a:spcAft>
              <a:defRPr/>
            </a:pPr>
            <a:r>
              <a:rPr lang="en-US" sz="1200" kern="0" dirty="0">
                <a:solidFill>
                  <a:srgbClr val="000000"/>
                </a:solidFill>
                <a:latin typeface="Consolas" panose="020B0609020204030204" pitchFamily="49" charset="0"/>
              </a:rPr>
              <a:t>    # add best to </a:t>
            </a:r>
            <a:r>
              <a:rPr lang="en-US" sz="1200" kern="0" dirty="0" err="1">
                <a:solidFill>
                  <a:srgbClr val="000000"/>
                </a:solidFill>
                <a:latin typeface="Consolas" panose="020B0609020204030204" pitchFamily="49" charset="0"/>
              </a:rPr>
              <a:t>Xg</a:t>
            </a:r>
            <a:r>
              <a:rPr lang="en-US" sz="1200" kern="0" dirty="0">
                <a:solidFill>
                  <a:srgbClr val="000000"/>
                </a:solidFill>
                <a:latin typeface="Consolas" panose="020B0609020204030204" pitchFamily="49" charset="0"/>
              </a:rPr>
              <a:t> </a:t>
            </a:r>
            <a:br>
              <a:rPr lang="en-US" sz="1200" kern="0" dirty="0">
                <a:solidFill>
                  <a:srgbClr val="000000"/>
                </a:solidFill>
                <a:latin typeface="Consolas" panose="020B0609020204030204" pitchFamily="49" charset="0"/>
              </a:rPr>
            </a:br>
            <a:r>
              <a:rPr lang="en-US" sz="1200" kern="0" dirty="0">
                <a:solidFill>
                  <a:srgbClr val="000000"/>
                </a:solidFill>
                <a:latin typeface="Consolas" panose="020B0609020204030204" pitchFamily="49" charset="0"/>
              </a:rPr>
              <a:t>    # (AIC)</a:t>
            </a:r>
          </a:p>
          <a:p>
            <a:pPr defTabSz="457200" fontAlgn="base">
              <a:spcBef>
                <a:spcPct val="0"/>
              </a:spcBef>
              <a:spcAft>
                <a:spcPct val="0"/>
              </a:spcAft>
              <a:defRPr/>
            </a:pPr>
            <a:r>
              <a:rPr lang="en-US" sz="1200" kern="0" dirty="0">
                <a:solidFill>
                  <a:srgbClr val="000000"/>
                </a:solidFill>
                <a:latin typeface="Consolas" panose="020B0609020204030204" pitchFamily="49" charset="0"/>
              </a:rPr>
              <a:t>} }</a:t>
            </a:r>
          </a:p>
        </p:txBody>
      </p:sp>
      <p:cxnSp>
        <p:nvCxnSpPr>
          <p:cNvPr id="41" name="Straight Connector 40">
            <a:extLst>
              <a:ext uri="{FF2B5EF4-FFF2-40B4-BE49-F238E27FC236}">
                <a16:creationId xmlns:a16="http://schemas.microsoft.com/office/drawing/2014/main" id="{866867A0-EE6D-93CC-CB15-88F1E8DFB1CD}"/>
              </a:ext>
            </a:extLst>
          </p:cNvPr>
          <p:cNvCxnSpPr/>
          <p:nvPr/>
        </p:nvCxnSpPr>
        <p:spPr>
          <a:xfrm>
            <a:off x="4632713" y="1380404"/>
            <a:ext cx="0" cy="4095493"/>
          </a:xfrm>
          <a:prstGeom prst="line">
            <a:avLst/>
          </a:prstGeom>
          <a:noFill/>
          <a:ln w="19050" cap="flat" cmpd="sng" algn="ctr">
            <a:solidFill>
              <a:srgbClr val="0F0F0F"/>
            </a:solidFill>
            <a:prstDash val="dash"/>
            <a:miter lim="800000"/>
            <a:tailEnd type="none"/>
          </a:ln>
          <a:effectLst/>
        </p:spPr>
      </p:cxnSp>
      <p:sp>
        <p:nvSpPr>
          <p:cNvPr id="42" name="TextBox 41">
            <a:extLst>
              <a:ext uri="{FF2B5EF4-FFF2-40B4-BE49-F238E27FC236}">
                <a16:creationId xmlns:a16="http://schemas.microsoft.com/office/drawing/2014/main" id="{318E8128-6E44-AE0E-20EE-CF676F21C569}"/>
              </a:ext>
            </a:extLst>
          </p:cNvPr>
          <p:cNvSpPr txBox="1"/>
          <p:nvPr/>
        </p:nvSpPr>
        <p:spPr>
          <a:xfrm>
            <a:off x="4922757" y="1248167"/>
            <a:ext cx="1878852" cy="369332"/>
          </a:xfrm>
          <a:prstGeom prst="rect">
            <a:avLst/>
          </a:prstGeom>
          <a:noFill/>
        </p:spPr>
        <p:txBody>
          <a:bodyPr wrap="square" lIns="0" rIns="0" rtlCol="0">
            <a:spAutoFit/>
          </a:bodyPr>
          <a:lstStyle/>
          <a:p>
            <a:pPr defTabSz="457200" fontAlgn="base">
              <a:spcBef>
                <a:spcPct val="0"/>
              </a:spcBef>
              <a:spcAft>
                <a:spcPct val="0"/>
              </a:spcAft>
            </a:pPr>
            <a:r>
              <a:rPr lang="en-US" b="1" dirty="0">
                <a:solidFill>
                  <a:srgbClr val="7889FB"/>
                </a:solidFill>
                <a:ea typeface="ＭＳ Ｐゴシック" charset="0"/>
                <a:cs typeface="Calibri" panose="020F0502020204030204" pitchFamily="34" charset="0"/>
              </a:rPr>
              <a:t>Built-in Functions</a:t>
            </a:r>
          </a:p>
        </p:txBody>
      </p:sp>
      <p:sp>
        <p:nvSpPr>
          <p:cNvPr id="43" name="Folded Corner 13">
            <a:extLst>
              <a:ext uri="{FF2B5EF4-FFF2-40B4-BE49-F238E27FC236}">
                <a16:creationId xmlns:a16="http://schemas.microsoft.com/office/drawing/2014/main" id="{EDDC1063-A979-91DC-7209-44D94DFC3C20}"/>
              </a:ext>
            </a:extLst>
          </p:cNvPr>
          <p:cNvSpPr/>
          <p:nvPr/>
        </p:nvSpPr>
        <p:spPr>
          <a:xfrm>
            <a:off x="7105514" y="2995927"/>
            <a:ext cx="2202427" cy="1242887"/>
          </a:xfrm>
          <a:prstGeom prst="foldedCorner">
            <a:avLst>
              <a:gd name="adj" fmla="val 14853"/>
            </a:avLst>
          </a:prstGeom>
          <a:solidFill>
            <a:srgbClr val="FFFFFF"/>
          </a:solidFill>
          <a:ln w="19050" cap="flat" cmpd="sng" algn="ctr">
            <a:solidFill>
              <a:srgbClr val="0F0F0F"/>
            </a:solidFill>
            <a:prstDash val="solid"/>
            <a:miter lim="800000"/>
          </a:ln>
          <a:effectLst/>
        </p:spPr>
        <p:txBody>
          <a:bodyPr tIns="182880" rtlCol="0" anchor="ctr"/>
          <a:lstStyle/>
          <a:p>
            <a:pPr defTabSz="457200" fontAlgn="base">
              <a:spcBef>
                <a:spcPct val="0"/>
              </a:spcBef>
              <a:spcAft>
                <a:spcPct val="0"/>
              </a:spcAft>
              <a:defRPr/>
            </a:pPr>
            <a:r>
              <a:rPr lang="en-US" sz="1200" kern="0" dirty="0" err="1">
                <a:solidFill>
                  <a:schemeClr val="accent1"/>
                </a:solidFill>
                <a:latin typeface="Consolas" panose="020B0609020204030204" pitchFamily="49" charset="0"/>
              </a:rPr>
              <a:t>m_lm</a:t>
            </a:r>
            <a:r>
              <a:rPr lang="en-US" sz="1200" kern="0" dirty="0">
                <a:solidFill>
                  <a:schemeClr val="accent1"/>
                </a:solidFill>
                <a:latin typeface="Consolas" panose="020B0609020204030204" pitchFamily="49" charset="0"/>
              </a:rPr>
              <a:t> </a:t>
            </a:r>
            <a:r>
              <a:rPr lang="en-US" sz="1200" kern="0" dirty="0">
                <a:solidFill>
                  <a:srgbClr val="000000"/>
                </a:solidFill>
                <a:latin typeface="Consolas" panose="020B0609020204030204" pitchFamily="49" charset="0"/>
              </a:rPr>
              <a:t>= </a:t>
            </a:r>
            <a:r>
              <a:rPr lang="en-US" sz="1200" b="1" kern="0" dirty="0">
                <a:solidFill>
                  <a:srgbClr val="000000"/>
                </a:solidFill>
                <a:latin typeface="Consolas" panose="020B0609020204030204" pitchFamily="49" charset="0"/>
              </a:rPr>
              <a:t>function</a:t>
            </a:r>
            <a:r>
              <a:rPr lang="en-US" sz="1200" kern="0" dirty="0">
                <a:solidFill>
                  <a:srgbClr val="000000"/>
                </a:solidFill>
                <a:latin typeface="Consolas" panose="020B0609020204030204" pitchFamily="49" charset="0"/>
              </a:rPr>
              <a:t>(...) {</a:t>
            </a:r>
          </a:p>
          <a:p>
            <a:pPr defTabSz="457200" fontAlgn="base">
              <a:spcBef>
                <a:spcPct val="0"/>
              </a:spcBef>
              <a:spcAft>
                <a:spcPct val="0"/>
              </a:spcAft>
              <a:defRPr/>
            </a:pPr>
            <a:r>
              <a:rPr lang="en-US" sz="1200" b="1" kern="0" dirty="0">
                <a:solidFill>
                  <a:srgbClr val="000000"/>
                </a:solidFill>
                <a:latin typeface="Consolas" panose="020B0609020204030204" pitchFamily="49" charset="0"/>
              </a:rPr>
              <a:t>  if</a:t>
            </a:r>
            <a:r>
              <a:rPr lang="en-US" sz="1200" kern="0" dirty="0">
                <a:solidFill>
                  <a:srgbClr val="000000"/>
                </a:solidFill>
                <a:latin typeface="Consolas" panose="020B0609020204030204" pitchFamily="49" charset="0"/>
              </a:rPr>
              <a:t>( </a:t>
            </a:r>
            <a:r>
              <a:rPr lang="en-US" sz="1200" b="1" kern="0" dirty="0" err="1">
                <a:solidFill>
                  <a:srgbClr val="000000"/>
                </a:solidFill>
                <a:latin typeface="Consolas" panose="020B0609020204030204" pitchFamily="49" charset="0"/>
              </a:rPr>
              <a:t>ncol</a:t>
            </a:r>
            <a:r>
              <a:rPr lang="en-US" sz="1200" kern="0" dirty="0">
                <a:solidFill>
                  <a:srgbClr val="000000"/>
                </a:solidFill>
                <a:latin typeface="Consolas" panose="020B0609020204030204" pitchFamily="49" charset="0"/>
              </a:rPr>
              <a:t>(X) &gt; 1024 )</a:t>
            </a:r>
          </a:p>
          <a:p>
            <a:pPr defTabSz="457200" fontAlgn="base">
              <a:spcBef>
                <a:spcPct val="0"/>
              </a:spcBef>
              <a:spcAft>
                <a:spcPct val="0"/>
              </a:spcAft>
              <a:defRPr/>
            </a:pPr>
            <a:r>
              <a:rPr lang="en-US" sz="1200" kern="0" dirty="0">
                <a:solidFill>
                  <a:srgbClr val="000000"/>
                </a:solidFill>
                <a:latin typeface="Consolas" panose="020B0609020204030204" pitchFamily="49" charset="0"/>
              </a:rPr>
              <a:t>    B = </a:t>
            </a:r>
            <a:r>
              <a:rPr lang="en-US" sz="1200" b="1" kern="0" dirty="0" err="1">
                <a:solidFill>
                  <a:schemeClr val="accent1"/>
                </a:solidFill>
                <a:latin typeface="Consolas" panose="020B0609020204030204" pitchFamily="49" charset="0"/>
              </a:rPr>
              <a:t>lmCG</a:t>
            </a:r>
            <a:r>
              <a:rPr lang="en-US" sz="1200" kern="0" dirty="0">
                <a:solidFill>
                  <a:schemeClr val="accent1"/>
                </a:solidFill>
                <a:latin typeface="Consolas" panose="020B0609020204030204" pitchFamily="49" charset="0"/>
              </a:rPr>
              <a:t>(X, y, ...)</a:t>
            </a:r>
          </a:p>
          <a:p>
            <a:pPr defTabSz="457200" fontAlgn="base">
              <a:spcBef>
                <a:spcPct val="0"/>
              </a:spcBef>
              <a:spcAft>
                <a:spcPct val="0"/>
              </a:spcAft>
              <a:defRPr/>
            </a:pPr>
            <a:r>
              <a:rPr lang="en-US" sz="1200" b="1" kern="0" dirty="0">
                <a:solidFill>
                  <a:srgbClr val="0F0F0F"/>
                </a:solidFill>
                <a:latin typeface="Consolas" panose="020B0609020204030204" pitchFamily="49" charset="0"/>
              </a:rPr>
              <a:t>  </a:t>
            </a:r>
            <a:r>
              <a:rPr lang="en-US" sz="1200" b="1" kern="0" dirty="0">
                <a:solidFill>
                  <a:srgbClr val="000000"/>
                </a:solidFill>
                <a:latin typeface="Consolas" panose="020B0609020204030204" pitchFamily="49" charset="0"/>
              </a:rPr>
              <a:t>else</a:t>
            </a:r>
          </a:p>
          <a:p>
            <a:pPr defTabSz="457200" fontAlgn="base">
              <a:spcBef>
                <a:spcPct val="0"/>
              </a:spcBef>
              <a:spcAft>
                <a:spcPct val="0"/>
              </a:spcAft>
              <a:defRPr/>
            </a:pPr>
            <a:r>
              <a:rPr lang="en-US" sz="1200" kern="0" dirty="0">
                <a:solidFill>
                  <a:srgbClr val="000000"/>
                </a:solidFill>
                <a:latin typeface="Consolas" panose="020B0609020204030204" pitchFamily="49" charset="0"/>
              </a:rPr>
              <a:t>    B =</a:t>
            </a:r>
            <a:r>
              <a:rPr lang="en-US" sz="1200" kern="0" dirty="0">
                <a:solidFill>
                  <a:srgbClr val="0F0F0F"/>
                </a:solidFill>
                <a:latin typeface="Consolas" panose="020B0609020204030204" pitchFamily="49" charset="0"/>
              </a:rPr>
              <a:t> </a:t>
            </a:r>
            <a:r>
              <a:rPr lang="en-US" sz="1200" b="1" kern="0" dirty="0" err="1">
                <a:solidFill>
                  <a:schemeClr val="accent1"/>
                </a:solidFill>
                <a:latin typeface="Consolas" panose="020B0609020204030204" pitchFamily="49" charset="0"/>
              </a:rPr>
              <a:t>lmDS</a:t>
            </a:r>
            <a:r>
              <a:rPr lang="en-US" sz="1200" kern="0" dirty="0">
                <a:solidFill>
                  <a:schemeClr val="accent1"/>
                </a:solidFill>
                <a:latin typeface="Consolas" panose="020B0609020204030204" pitchFamily="49" charset="0"/>
              </a:rPr>
              <a:t>(X, y, ...)</a:t>
            </a:r>
          </a:p>
          <a:p>
            <a:pPr defTabSz="457200" fontAlgn="base">
              <a:spcBef>
                <a:spcPct val="0"/>
              </a:spcBef>
              <a:spcAft>
                <a:spcPct val="0"/>
              </a:spcAft>
              <a:defRPr/>
            </a:pPr>
            <a:r>
              <a:rPr lang="en-US" sz="1200" kern="0" dirty="0">
                <a:solidFill>
                  <a:srgbClr val="000000"/>
                </a:solidFill>
                <a:latin typeface="Consolas" panose="020B0609020204030204" pitchFamily="49" charset="0"/>
              </a:rPr>
              <a:t>}</a:t>
            </a:r>
          </a:p>
        </p:txBody>
      </p:sp>
      <p:sp>
        <p:nvSpPr>
          <p:cNvPr id="44" name="Folded Corner 14">
            <a:extLst>
              <a:ext uri="{FF2B5EF4-FFF2-40B4-BE49-F238E27FC236}">
                <a16:creationId xmlns:a16="http://schemas.microsoft.com/office/drawing/2014/main" id="{894F8EDA-8079-EBBE-BF2B-00740FFF1525}"/>
              </a:ext>
            </a:extLst>
          </p:cNvPr>
          <p:cNvSpPr/>
          <p:nvPr/>
        </p:nvSpPr>
        <p:spPr>
          <a:xfrm>
            <a:off x="7975671" y="1604659"/>
            <a:ext cx="2576056" cy="1263446"/>
          </a:xfrm>
          <a:prstGeom prst="foldedCorner">
            <a:avLst>
              <a:gd name="adj" fmla="val 14853"/>
            </a:avLst>
          </a:prstGeom>
          <a:solidFill>
            <a:srgbClr val="FFFFFF"/>
          </a:solidFill>
          <a:ln w="19050" cap="flat" cmpd="sng" algn="ctr">
            <a:solidFill>
              <a:srgbClr val="0F0F0F"/>
            </a:solidFill>
            <a:prstDash val="solid"/>
            <a:miter lim="800000"/>
          </a:ln>
          <a:effectLst/>
        </p:spPr>
        <p:txBody>
          <a:bodyPr tIns="182880" rtlCol="0" anchor="ctr"/>
          <a:lstStyle/>
          <a:p>
            <a:pPr defTabSz="457200" fontAlgn="base">
              <a:spcBef>
                <a:spcPct val="0"/>
              </a:spcBef>
              <a:spcAft>
                <a:spcPct val="0"/>
              </a:spcAft>
              <a:defRPr/>
            </a:pPr>
            <a:r>
              <a:rPr lang="en-US" sz="1200" kern="0" dirty="0" err="1">
                <a:solidFill>
                  <a:schemeClr val="accent1"/>
                </a:solidFill>
                <a:latin typeface="Consolas" panose="020B0609020204030204" pitchFamily="49" charset="0"/>
              </a:rPr>
              <a:t>m_lmCG</a:t>
            </a:r>
            <a:r>
              <a:rPr lang="en-US" sz="1200" kern="0" dirty="0">
                <a:solidFill>
                  <a:srgbClr val="0F0F0F"/>
                </a:solidFill>
                <a:latin typeface="Consolas" panose="020B0609020204030204" pitchFamily="49" charset="0"/>
              </a:rPr>
              <a:t> </a:t>
            </a:r>
            <a:r>
              <a:rPr lang="en-US" sz="1200" kern="0" dirty="0">
                <a:solidFill>
                  <a:srgbClr val="000000"/>
                </a:solidFill>
                <a:latin typeface="Consolas" panose="020B0609020204030204" pitchFamily="49" charset="0"/>
              </a:rPr>
              <a:t>= </a:t>
            </a:r>
            <a:r>
              <a:rPr lang="en-US" sz="1200" b="1" kern="0" dirty="0">
                <a:solidFill>
                  <a:srgbClr val="000000"/>
                </a:solidFill>
                <a:latin typeface="Consolas" panose="020B0609020204030204" pitchFamily="49" charset="0"/>
              </a:rPr>
              <a:t>function</a:t>
            </a:r>
            <a:r>
              <a:rPr lang="en-US" sz="1200" kern="0" dirty="0">
                <a:solidFill>
                  <a:srgbClr val="000000"/>
                </a:solidFill>
                <a:latin typeface="Consolas" panose="020B0609020204030204" pitchFamily="49" charset="0"/>
              </a:rPr>
              <a:t>(...) {</a:t>
            </a:r>
          </a:p>
          <a:p>
            <a:pPr defTabSz="457200" fontAlgn="base">
              <a:spcBef>
                <a:spcPct val="0"/>
              </a:spcBef>
              <a:spcAft>
                <a:spcPct val="0"/>
              </a:spcAft>
              <a:defRPr/>
            </a:pPr>
            <a:r>
              <a:rPr lang="en-US" sz="1200" kern="0" dirty="0">
                <a:solidFill>
                  <a:srgbClr val="000000"/>
                </a:solidFill>
                <a:latin typeface="Consolas" panose="020B0609020204030204" pitchFamily="49" charset="0"/>
              </a:rPr>
              <a:t>  </a:t>
            </a:r>
            <a:r>
              <a:rPr lang="en-US" sz="1200" b="1" kern="0" dirty="0">
                <a:solidFill>
                  <a:srgbClr val="000000"/>
                </a:solidFill>
                <a:latin typeface="Consolas" panose="020B0609020204030204" pitchFamily="49" charset="0"/>
              </a:rPr>
              <a:t>while</a:t>
            </a:r>
            <a:r>
              <a:rPr lang="en-US" sz="1200" kern="0" dirty="0">
                <a:solidFill>
                  <a:srgbClr val="000000"/>
                </a:solidFill>
                <a:latin typeface="Consolas" panose="020B0609020204030204" pitchFamily="49" charset="0"/>
              </a:rPr>
              <a:t>( </a:t>
            </a:r>
            <a:r>
              <a:rPr lang="en-US" sz="1200" kern="0" dirty="0" err="1">
                <a:solidFill>
                  <a:srgbClr val="000000"/>
                </a:solidFill>
                <a:latin typeface="Consolas" panose="020B0609020204030204" pitchFamily="49" charset="0"/>
              </a:rPr>
              <a:t>i</a:t>
            </a:r>
            <a:r>
              <a:rPr lang="en-US" sz="1200" kern="0" dirty="0">
                <a:solidFill>
                  <a:srgbClr val="000000"/>
                </a:solidFill>
                <a:latin typeface="Consolas" panose="020B0609020204030204" pitchFamily="49" charset="0"/>
              </a:rPr>
              <a:t>&lt;maxi&amp;nr2&gt;</a:t>
            </a:r>
            <a:r>
              <a:rPr lang="en-US" sz="1200" kern="0" dirty="0" err="1">
                <a:solidFill>
                  <a:srgbClr val="000000"/>
                </a:solidFill>
                <a:latin typeface="Consolas" panose="020B0609020204030204" pitchFamily="49" charset="0"/>
              </a:rPr>
              <a:t>tgt</a:t>
            </a:r>
            <a:r>
              <a:rPr lang="en-US" sz="1200" kern="0" dirty="0">
                <a:solidFill>
                  <a:srgbClr val="000000"/>
                </a:solidFill>
                <a:latin typeface="Consolas" panose="020B0609020204030204" pitchFamily="49" charset="0"/>
              </a:rPr>
              <a:t> ) {</a:t>
            </a:r>
          </a:p>
          <a:p>
            <a:pPr defTabSz="457200" fontAlgn="base">
              <a:spcBef>
                <a:spcPct val="0"/>
              </a:spcBef>
              <a:spcAft>
                <a:spcPct val="0"/>
              </a:spcAft>
              <a:defRPr/>
            </a:pPr>
            <a:r>
              <a:rPr lang="en-US" sz="1200" kern="0" dirty="0">
                <a:solidFill>
                  <a:srgbClr val="000000"/>
                </a:solidFill>
                <a:latin typeface="Consolas" panose="020B0609020204030204" pitchFamily="49" charset="0"/>
              </a:rPr>
              <a:t>    q = (</a:t>
            </a:r>
            <a:r>
              <a:rPr lang="en-US" sz="1200" b="1" kern="0" dirty="0">
                <a:solidFill>
                  <a:srgbClr val="000000"/>
                </a:solidFill>
                <a:latin typeface="Consolas" panose="020B0609020204030204" pitchFamily="49" charset="0"/>
              </a:rPr>
              <a:t>t</a:t>
            </a:r>
            <a:r>
              <a:rPr lang="en-US" sz="1200" kern="0" dirty="0">
                <a:solidFill>
                  <a:srgbClr val="000000"/>
                </a:solidFill>
                <a:latin typeface="Consolas" panose="020B0609020204030204" pitchFamily="49" charset="0"/>
              </a:rPr>
              <a:t>(X) %*% (X %*% p))</a:t>
            </a:r>
            <a:br>
              <a:rPr lang="en-US" sz="1200" kern="0" dirty="0">
                <a:solidFill>
                  <a:srgbClr val="000000"/>
                </a:solidFill>
                <a:latin typeface="Consolas" panose="020B0609020204030204" pitchFamily="49" charset="0"/>
              </a:rPr>
            </a:br>
            <a:r>
              <a:rPr lang="en-US" sz="1200" kern="0" dirty="0">
                <a:solidFill>
                  <a:srgbClr val="000000"/>
                </a:solidFill>
                <a:latin typeface="Consolas" panose="020B0609020204030204" pitchFamily="49" charset="0"/>
              </a:rPr>
              <a:t>      + lambda * p</a:t>
            </a:r>
          </a:p>
          <a:p>
            <a:pPr defTabSz="457200" fontAlgn="base">
              <a:spcBef>
                <a:spcPct val="0"/>
              </a:spcBef>
              <a:spcAft>
                <a:spcPct val="0"/>
              </a:spcAft>
              <a:defRPr/>
            </a:pPr>
            <a:r>
              <a:rPr lang="en-US" sz="1200" kern="0" dirty="0">
                <a:solidFill>
                  <a:srgbClr val="000000"/>
                </a:solidFill>
                <a:latin typeface="Consolas" panose="020B0609020204030204" pitchFamily="49" charset="0"/>
              </a:rPr>
              <a:t>    beta = ... }</a:t>
            </a:r>
          </a:p>
          <a:p>
            <a:pPr defTabSz="457200" fontAlgn="base">
              <a:spcBef>
                <a:spcPct val="0"/>
              </a:spcBef>
              <a:spcAft>
                <a:spcPct val="0"/>
              </a:spcAft>
              <a:defRPr/>
            </a:pPr>
            <a:r>
              <a:rPr lang="en-US" sz="1200" kern="0" dirty="0">
                <a:solidFill>
                  <a:srgbClr val="000000"/>
                </a:solidFill>
                <a:latin typeface="Consolas" panose="020B0609020204030204" pitchFamily="49" charset="0"/>
              </a:rPr>
              <a:t>}</a:t>
            </a:r>
          </a:p>
        </p:txBody>
      </p:sp>
      <p:sp>
        <p:nvSpPr>
          <p:cNvPr id="45" name="Folded Corner 15">
            <a:extLst>
              <a:ext uri="{FF2B5EF4-FFF2-40B4-BE49-F238E27FC236}">
                <a16:creationId xmlns:a16="http://schemas.microsoft.com/office/drawing/2014/main" id="{FA1A915A-9A82-5846-71B7-441B4A1405B9}"/>
              </a:ext>
            </a:extLst>
          </p:cNvPr>
          <p:cNvSpPr/>
          <p:nvPr/>
        </p:nvSpPr>
        <p:spPr>
          <a:xfrm>
            <a:off x="7970755" y="4382281"/>
            <a:ext cx="2576056" cy="1084285"/>
          </a:xfrm>
          <a:prstGeom prst="foldedCorner">
            <a:avLst>
              <a:gd name="adj" fmla="val 14853"/>
            </a:avLst>
          </a:prstGeom>
          <a:solidFill>
            <a:srgbClr val="FFFFFF"/>
          </a:solidFill>
          <a:ln w="19050" cap="flat" cmpd="sng" algn="ctr">
            <a:solidFill>
              <a:srgbClr val="0F0F0F"/>
            </a:solidFill>
            <a:prstDash val="solid"/>
            <a:miter lim="800000"/>
          </a:ln>
          <a:effectLst/>
        </p:spPr>
        <p:txBody>
          <a:bodyPr tIns="182880" rtlCol="0" anchor="ctr"/>
          <a:lstStyle/>
          <a:p>
            <a:pPr defTabSz="457200" fontAlgn="base">
              <a:spcBef>
                <a:spcPct val="0"/>
              </a:spcBef>
              <a:spcAft>
                <a:spcPct val="0"/>
              </a:spcAft>
              <a:defRPr/>
            </a:pPr>
            <a:r>
              <a:rPr lang="en-US" sz="1200" kern="0" dirty="0" err="1">
                <a:solidFill>
                  <a:schemeClr val="accent1"/>
                </a:solidFill>
                <a:latin typeface="Consolas" panose="020B0609020204030204" pitchFamily="49" charset="0"/>
              </a:rPr>
              <a:t>m_lmDS</a:t>
            </a:r>
            <a:r>
              <a:rPr lang="en-US" sz="1200" kern="0" dirty="0">
                <a:solidFill>
                  <a:schemeClr val="accent1"/>
                </a:solidFill>
                <a:latin typeface="Consolas" panose="020B0609020204030204" pitchFamily="49" charset="0"/>
              </a:rPr>
              <a:t> </a:t>
            </a:r>
            <a:r>
              <a:rPr lang="en-US" sz="1200" kern="0" dirty="0">
                <a:solidFill>
                  <a:srgbClr val="000000"/>
                </a:solidFill>
                <a:latin typeface="Consolas" panose="020B0609020204030204" pitchFamily="49" charset="0"/>
              </a:rPr>
              <a:t>= </a:t>
            </a:r>
            <a:r>
              <a:rPr lang="en-US" sz="1200" b="1" kern="0" dirty="0">
                <a:solidFill>
                  <a:srgbClr val="000000"/>
                </a:solidFill>
                <a:latin typeface="Consolas" panose="020B0609020204030204" pitchFamily="49" charset="0"/>
              </a:rPr>
              <a:t>function</a:t>
            </a:r>
            <a:r>
              <a:rPr lang="en-US" sz="1200" kern="0" dirty="0">
                <a:solidFill>
                  <a:srgbClr val="000000"/>
                </a:solidFill>
                <a:latin typeface="Consolas" panose="020B0609020204030204" pitchFamily="49" charset="0"/>
              </a:rPr>
              <a:t>(...) {</a:t>
            </a:r>
          </a:p>
          <a:p>
            <a:pPr defTabSz="457200" fontAlgn="base">
              <a:spcBef>
                <a:spcPct val="0"/>
              </a:spcBef>
              <a:spcAft>
                <a:spcPct val="0"/>
              </a:spcAft>
              <a:defRPr/>
            </a:pPr>
            <a:r>
              <a:rPr lang="en-US" sz="1200" kern="0" dirty="0">
                <a:solidFill>
                  <a:srgbClr val="000000"/>
                </a:solidFill>
                <a:latin typeface="Consolas" panose="020B0609020204030204" pitchFamily="49" charset="0"/>
              </a:rPr>
              <a:t>  l = </a:t>
            </a:r>
            <a:r>
              <a:rPr lang="en-US" sz="1200" b="1" kern="0" dirty="0">
                <a:solidFill>
                  <a:srgbClr val="000000"/>
                </a:solidFill>
                <a:latin typeface="Consolas" panose="020B0609020204030204" pitchFamily="49" charset="0"/>
              </a:rPr>
              <a:t>matrix</a:t>
            </a:r>
            <a:r>
              <a:rPr lang="en-US" sz="1200" kern="0" dirty="0">
                <a:solidFill>
                  <a:srgbClr val="000000"/>
                </a:solidFill>
                <a:latin typeface="Consolas" panose="020B0609020204030204" pitchFamily="49" charset="0"/>
              </a:rPr>
              <a:t>(</a:t>
            </a:r>
            <a:r>
              <a:rPr lang="en-US" sz="1200" kern="0" dirty="0" err="1">
                <a:solidFill>
                  <a:srgbClr val="000000"/>
                </a:solidFill>
                <a:latin typeface="Consolas" panose="020B0609020204030204" pitchFamily="49" charset="0"/>
              </a:rPr>
              <a:t>reg,</a:t>
            </a:r>
            <a:r>
              <a:rPr lang="en-US" sz="1200" b="1" kern="0" dirty="0" err="1">
                <a:solidFill>
                  <a:srgbClr val="000000"/>
                </a:solidFill>
                <a:latin typeface="Consolas" panose="020B0609020204030204" pitchFamily="49" charset="0"/>
              </a:rPr>
              <a:t>ncol</a:t>
            </a:r>
            <a:r>
              <a:rPr lang="en-US" sz="1200" kern="0" dirty="0">
                <a:solidFill>
                  <a:srgbClr val="000000"/>
                </a:solidFill>
                <a:latin typeface="Consolas" panose="020B0609020204030204" pitchFamily="49" charset="0"/>
              </a:rPr>
              <a:t>(X),1)</a:t>
            </a:r>
          </a:p>
          <a:p>
            <a:pPr defTabSz="457200" fontAlgn="base">
              <a:spcBef>
                <a:spcPct val="0"/>
              </a:spcBef>
              <a:spcAft>
                <a:spcPct val="0"/>
              </a:spcAft>
              <a:defRPr/>
            </a:pPr>
            <a:r>
              <a:rPr lang="en-US" sz="1200" kern="0" dirty="0">
                <a:solidFill>
                  <a:srgbClr val="000000"/>
                </a:solidFill>
                <a:latin typeface="Consolas" panose="020B0609020204030204" pitchFamily="49" charset="0"/>
              </a:rPr>
              <a:t>  A = </a:t>
            </a:r>
            <a:r>
              <a:rPr lang="en-US" sz="1200" b="1" kern="0" dirty="0">
                <a:solidFill>
                  <a:srgbClr val="000000"/>
                </a:solidFill>
                <a:latin typeface="Consolas" panose="020B0609020204030204" pitchFamily="49" charset="0"/>
              </a:rPr>
              <a:t>t</a:t>
            </a:r>
            <a:r>
              <a:rPr lang="en-US" sz="1200" kern="0" dirty="0">
                <a:solidFill>
                  <a:srgbClr val="000000"/>
                </a:solidFill>
                <a:latin typeface="Consolas" panose="020B0609020204030204" pitchFamily="49" charset="0"/>
              </a:rPr>
              <a:t>(X) %*% X + </a:t>
            </a:r>
            <a:r>
              <a:rPr lang="en-US" sz="1200" b="1" kern="0" dirty="0" err="1">
                <a:solidFill>
                  <a:srgbClr val="000000"/>
                </a:solidFill>
                <a:latin typeface="Consolas" panose="020B0609020204030204" pitchFamily="49" charset="0"/>
              </a:rPr>
              <a:t>diag</a:t>
            </a:r>
            <a:r>
              <a:rPr lang="en-US" sz="1200" kern="0" dirty="0">
                <a:solidFill>
                  <a:srgbClr val="000000"/>
                </a:solidFill>
                <a:latin typeface="Consolas" panose="020B0609020204030204" pitchFamily="49" charset="0"/>
              </a:rPr>
              <a:t>(l)</a:t>
            </a:r>
          </a:p>
          <a:p>
            <a:pPr defTabSz="457200" fontAlgn="base">
              <a:spcBef>
                <a:spcPct val="0"/>
              </a:spcBef>
              <a:spcAft>
                <a:spcPct val="0"/>
              </a:spcAft>
              <a:defRPr/>
            </a:pPr>
            <a:r>
              <a:rPr lang="en-US" sz="1200" kern="0" dirty="0">
                <a:solidFill>
                  <a:srgbClr val="000000"/>
                </a:solidFill>
                <a:latin typeface="Consolas" panose="020B0609020204030204" pitchFamily="49" charset="0"/>
              </a:rPr>
              <a:t>  b = </a:t>
            </a:r>
            <a:r>
              <a:rPr lang="en-US" sz="1200" b="1" kern="0" dirty="0">
                <a:solidFill>
                  <a:srgbClr val="000000"/>
                </a:solidFill>
                <a:latin typeface="Consolas" panose="020B0609020204030204" pitchFamily="49" charset="0"/>
              </a:rPr>
              <a:t>t</a:t>
            </a:r>
            <a:r>
              <a:rPr lang="en-US" sz="1200" kern="0" dirty="0">
                <a:solidFill>
                  <a:srgbClr val="000000"/>
                </a:solidFill>
                <a:latin typeface="Consolas" panose="020B0609020204030204" pitchFamily="49" charset="0"/>
              </a:rPr>
              <a:t>(X) %*% y</a:t>
            </a:r>
          </a:p>
          <a:p>
            <a:pPr defTabSz="457200" fontAlgn="base">
              <a:spcBef>
                <a:spcPct val="0"/>
              </a:spcBef>
              <a:spcAft>
                <a:spcPct val="0"/>
              </a:spcAft>
              <a:defRPr/>
            </a:pPr>
            <a:r>
              <a:rPr lang="en-US" sz="1200" kern="0" dirty="0">
                <a:solidFill>
                  <a:srgbClr val="000000"/>
                </a:solidFill>
                <a:latin typeface="Consolas" panose="020B0609020204030204" pitchFamily="49" charset="0"/>
              </a:rPr>
              <a:t>  beta = </a:t>
            </a:r>
            <a:r>
              <a:rPr lang="en-US" sz="1200" b="1" kern="0" dirty="0">
                <a:solidFill>
                  <a:srgbClr val="000000"/>
                </a:solidFill>
                <a:latin typeface="Consolas" panose="020B0609020204030204" pitchFamily="49" charset="0"/>
              </a:rPr>
              <a:t>solve</a:t>
            </a:r>
            <a:r>
              <a:rPr lang="en-US" sz="1200" kern="0" dirty="0">
                <a:solidFill>
                  <a:srgbClr val="000000"/>
                </a:solidFill>
                <a:latin typeface="Consolas" panose="020B0609020204030204" pitchFamily="49" charset="0"/>
              </a:rPr>
              <a:t>(A, b) ...}</a:t>
            </a:r>
          </a:p>
        </p:txBody>
      </p:sp>
      <p:sp>
        <p:nvSpPr>
          <p:cNvPr id="46" name="TextBox 45">
            <a:extLst>
              <a:ext uri="{FF2B5EF4-FFF2-40B4-BE49-F238E27FC236}">
                <a16:creationId xmlns:a16="http://schemas.microsoft.com/office/drawing/2014/main" id="{AC66B112-2E03-A2D5-CF93-052FFA977885}"/>
              </a:ext>
            </a:extLst>
          </p:cNvPr>
          <p:cNvSpPr txBox="1"/>
          <p:nvPr/>
        </p:nvSpPr>
        <p:spPr>
          <a:xfrm>
            <a:off x="9303026" y="3131045"/>
            <a:ext cx="1101213" cy="923330"/>
          </a:xfrm>
          <a:prstGeom prst="rect">
            <a:avLst/>
          </a:prstGeom>
          <a:noFill/>
        </p:spPr>
        <p:txBody>
          <a:bodyPr wrap="square" lIns="0" rIns="0" rtlCol="0">
            <a:spAutoFit/>
          </a:bodyPr>
          <a:lstStyle/>
          <a:p>
            <a:pPr algn="ctr" defTabSz="457200" fontAlgn="base">
              <a:spcBef>
                <a:spcPct val="0"/>
              </a:spcBef>
              <a:spcAft>
                <a:spcPct val="0"/>
              </a:spcAft>
            </a:pPr>
            <a:r>
              <a:rPr lang="en-US" dirty="0">
                <a:solidFill>
                  <a:schemeClr val="tx1">
                    <a:lumMod val="50000"/>
                  </a:schemeClr>
                </a:solidFill>
                <a:ea typeface="ＭＳ Ｐゴシック" charset="0"/>
                <a:cs typeface="Calibri" panose="020F0502020204030204" pitchFamily="34" charset="0"/>
              </a:rPr>
              <a:t>Linear Algebra Programs</a:t>
            </a:r>
          </a:p>
        </p:txBody>
      </p:sp>
      <p:sp>
        <p:nvSpPr>
          <p:cNvPr id="47" name="TextBox 46">
            <a:extLst>
              <a:ext uri="{FF2B5EF4-FFF2-40B4-BE49-F238E27FC236}">
                <a16:creationId xmlns:a16="http://schemas.microsoft.com/office/drawing/2014/main" id="{93A8267C-1743-FA02-DBFF-F7E767C2195C}"/>
              </a:ext>
            </a:extLst>
          </p:cNvPr>
          <p:cNvSpPr txBox="1"/>
          <p:nvPr/>
        </p:nvSpPr>
        <p:spPr>
          <a:xfrm>
            <a:off x="6781044" y="4306004"/>
            <a:ext cx="1101213" cy="646331"/>
          </a:xfrm>
          <a:prstGeom prst="rect">
            <a:avLst/>
          </a:prstGeom>
          <a:noFill/>
        </p:spPr>
        <p:txBody>
          <a:bodyPr wrap="square" lIns="0" rIns="0" rtlCol="0">
            <a:spAutoFit/>
          </a:bodyPr>
          <a:lstStyle/>
          <a:p>
            <a:pPr algn="ctr" defTabSz="457200" fontAlgn="base">
              <a:spcBef>
                <a:spcPct val="0"/>
              </a:spcBef>
              <a:spcAft>
                <a:spcPct val="0"/>
              </a:spcAft>
            </a:pPr>
            <a:r>
              <a:rPr lang="en-US" dirty="0">
                <a:solidFill>
                  <a:srgbClr val="000000"/>
                </a:solidFill>
                <a:ea typeface="ＭＳ Ｐゴシック" charset="0"/>
                <a:cs typeface="Calibri" panose="020F0502020204030204" pitchFamily="34" charset="0"/>
              </a:rPr>
              <a:t>ML Algorithms</a:t>
            </a:r>
          </a:p>
        </p:txBody>
      </p:sp>
      <p:sp>
        <p:nvSpPr>
          <p:cNvPr id="48" name="TextBox 47">
            <a:extLst>
              <a:ext uri="{FF2B5EF4-FFF2-40B4-BE49-F238E27FC236}">
                <a16:creationId xmlns:a16="http://schemas.microsoft.com/office/drawing/2014/main" id="{B0AAA902-8C63-C064-FBA5-87ACADDEC049}"/>
              </a:ext>
            </a:extLst>
          </p:cNvPr>
          <p:cNvSpPr txBox="1"/>
          <p:nvPr/>
        </p:nvSpPr>
        <p:spPr>
          <a:xfrm>
            <a:off x="4849002" y="3632491"/>
            <a:ext cx="1101213" cy="646331"/>
          </a:xfrm>
          <a:prstGeom prst="rect">
            <a:avLst/>
          </a:prstGeom>
          <a:noFill/>
        </p:spPr>
        <p:txBody>
          <a:bodyPr wrap="square" lIns="0" rIns="0" rtlCol="0">
            <a:spAutoFit/>
          </a:bodyPr>
          <a:lstStyle/>
          <a:p>
            <a:pPr algn="ctr" defTabSz="457200" fontAlgn="base">
              <a:spcBef>
                <a:spcPct val="0"/>
              </a:spcBef>
              <a:spcAft>
                <a:spcPct val="0"/>
              </a:spcAft>
            </a:pPr>
            <a:r>
              <a:rPr lang="en-US" dirty="0">
                <a:solidFill>
                  <a:srgbClr val="000000"/>
                </a:solidFill>
                <a:ea typeface="ＭＳ Ｐゴシック" charset="0"/>
                <a:cs typeface="Calibri" panose="020F0502020204030204" pitchFamily="34" charset="0"/>
              </a:rPr>
              <a:t>Feature Selection</a:t>
            </a:r>
          </a:p>
        </p:txBody>
      </p:sp>
      <p:cxnSp>
        <p:nvCxnSpPr>
          <p:cNvPr id="49" name="Straight Arrow Connector 48">
            <a:extLst>
              <a:ext uri="{FF2B5EF4-FFF2-40B4-BE49-F238E27FC236}">
                <a16:creationId xmlns:a16="http://schemas.microsoft.com/office/drawing/2014/main" id="{B40F2F30-8D4C-37F9-7FD8-B49E7389A24C}"/>
              </a:ext>
            </a:extLst>
          </p:cNvPr>
          <p:cNvCxnSpPr>
            <a:cxnSpLocks/>
          </p:cNvCxnSpPr>
          <p:nvPr/>
        </p:nvCxnSpPr>
        <p:spPr>
          <a:xfrm flipV="1">
            <a:off x="4052601" y="1768160"/>
            <a:ext cx="791503" cy="487815"/>
          </a:xfrm>
          <a:prstGeom prst="straightConnector1">
            <a:avLst/>
          </a:prstGeom>
          <a:noFill/>
          <a:ln w="19050" cap="flat" cmpd="sng" algn="ctr">
            <a:solidFill>
              <a:srgbClr val="7889FB"/>
            </a:solidFill>
            <a:prstDash val="solid"/>
            <a:miter lim="800000"/>
            <a:tailEnd type="triangle" w="med" len="lg"/>
          </a:ln>
          <a:effectLst/>
        </p:spPr>
      </p:cxnSp>
      <p:cxnSp>
        <p:nvCxnSpPr>
          <p:cNvPr id="50" name="Straight Arrow Connector 49">
            <a:extLst>
              <a:ext uri="{FF2B5EF4-FFF2-40B4-BE49-F238E27FC236}">
                <a16:creationId xmlns:a16="http://schemas.microsoft.com/office/drawing/2014/main" id="{4E09990F-2E3E-1ABF-AF41-FC2B5438E8CE}"/>
              </a:ext>
            </a:extLst>
          </p:cNvPr>
          <p:cNvCxnSpPr>
            <a:cxnSpLocks/>
          </p:cNvCxnSpPr>
          <p:nvPr/>
        </p:nvCxnSpPr>
        <p:spPr>
          <a:xfrm>
            <a:off x="6530324" y="2852461"/>
            <a:ext cx="553109" cy="142567"/>
          </a:xfrm>
          <a:prstGeom prst="straightConnector1">
            <a:avLst/>
          </a:prstGeom>
          <a:noFill/>
          <a:ln w="19050" cap="flat" cmpd="sng" algn="ctr">
            <a:solidFill>
              <a:srgbClr val="7889FB"/>
            </a:solidFill>
            <a:prstDash val="solid"/>
            <a:miter lim="800000"/>
            <a:tailEnd type="triangle" w="med" len="lg"/>
          </a:ln>
          <a:effectLst/>
        </p:spPr>
      </p:cxnSp>
      <p:cxnSp>
        <p:nvCxnSpPr>
          <p:cNvPr id="51" name="Straight Arrow Connector 50">
            <a:extLst>
              <a:ext uri="{FF2B5EF4-FFF2-40B4-BE49-F238E27FC236}">
                <a16:creationId xmlns:a16="http://schemas.microsoft.com/office/drawing/2014/main" id="{42B6825C-98EB-B541-EC1B-CB6CE8E1E3B8}"/>
              </a:ext>
            </a:extLst>
          </p:cNvPr>
          <p:cNvCxnSpPr>
            <a:cxnSpLocks/>
            <a:endCxn id="44" idx="2"/>
          </p:cNvCxnSpPr>
          <p:nvPr/>
        </p:nvCxnSpPr>
        <p:spPr>
          <a:xfrm flipV="1">
            <a:off x="8516446" y="2868105"/>
            <a:ext cx="747253" cy="648242"/>
          </a:xfrm>
          <a:prstGeom prst="straightConnector1">
            <a:avLst/>
          </a:prstGeom>
          <a:noFill/>
          <a:ln w="19050" cap="flat" cmpd="sng" algn="ctr">
            <a:solidFill>
              <a:srgbClr val="7889FB"/>
            </a:solidFill>
            <a:prstDash val="solid"/>
            <a:miter lim="800000"/>
            <a:tailEnd type="triangle" w="med" len="lg"/>
          </a:ln>
          <a:effectLst/>
        </p:spPr>
      </p:cxnSp>
      <p:cxnSp>
        <p:nvCxnSpPr>
          <p:cNvPr id="52" name="Straight Arrow Connector 51">
            <a:extLst>
              <a:ext uri="{FF2B5EF4-FFF2-40B4-BE49-F238E27FC236}">
                <a16:creationId xmlns:a16="http://schemas.microsoft.com/office/drawing/2014/main" id="{C32DF187-D430-4F62-0065-894CCE603C90}"/>
              </a:ext>
            </a:extLst>
          </p:cNvPr>
          <p:cNvCxnSpPr>
            <a:cxnSpLocks/>
            <a:endCxn id="45" idx="0"/>
          </p:cNvCxnSpPr>
          <p:nvPr/>
        </p:nvCxnSpPr>
        <p:spPr>
          <a:xfrm>
            <a:off x="8516446" y="3955657"/>
            <a:ext cx="742337" cy="426624"/>
          </a:xfrm>
          <a:prstGeom prst="straightConnector1">
            <a:avLst/>
          </a:prstGeom>
          <a:noFill/>
          <a:ln w="19050" cap="flat" cmpd="sng" algn="ctr">
            <a:solidFill>
              <a:srgbClr val="7889FB"/>
            </a:solidFill>
            <a:prstDash val="solid"/>
            <a:miter lim="800000"/>
            <a:tailEnd type="triangle" w="med" len="lg"/>
          </a:ln>
          <a:effectLst/>
        </p:spPr>
      </p:cxnSp>
      <p:sp>
        <p:nvSpPr>
          <p:cNvPr id="53" name="TextBox 52">
            <a:extLst>
              <a:ext uri="{FF2B5EF4-FFF2-40B4-BE49-F238E27FC236}">
                <a16:creationId xmlns:a16="http://schemas.microsoft.com/office/drawing/2014/main" id="{D5C777E2-7313-2EBC-193C-BE3DF76BE32E}"/>
              </a:ext>
            </a:extLst>
          </p:cNvPr>
          <p:cNvSpPr txBox="1"/>
          <p:nvPr/>
        </p:nvSpPr>
        <p:spPr>
          <a:xfrm>
            <a:off x="2105813" y="4306004"/>
            <a:ext cx="2342539" cy="923330"/>
          </a:xfrm>
          <a:prstGeom prst="rect">
            <a:avLst/>
          </a:prstGeom>
          <a:noFill/>
        </p:spPr>
        <p:txBody>
          <a:bodyPr wrap="square" lIns="0" rIns="0" rtlCol="0">
            <a:spAutoFit/>
          </a:bodyPr>
          <a:lstStyle/>
          <a:p>
            <a:pPr algn="ctr" defTabSz="457200" fontAlgn="base">
              <a:spcBef>
                <a:spcPct val="0"/>
              </a:spcBef>
              <a:spcAft>
                <a:spcPct val="0"/>
              </a:spcAft>
            </a:pPr>
            <a:r>
              <a:rPr lang="en-US" b="1" dirty="0">
                <a:solidFill>
                  <a:srgbClr val="C00000"/>
                </a:solidFill>
                <a:ea typeface="ＭＳ Ｐゴシック" charset="0"/>
                <a:cs typeface="Calibri" panose="020F0502020204030204" pitchFamily="34" charset="0"/>
              </a:rPr>
              <a:t>Facilitates optimization across data science lifecycle tasks</a:t>
            </a:r>
          </a:p>
        </p:txBody>
      </p:sp>
      <p:sp>
        <p:nvSpPr>
          <p:cNvPr id="54" name="TextBox 53">
            <a:extLst>
              <a:ext uri="{FF2B5EF4-FFF2-40B4-BE49-F238E27FC236}">
                <a16:creationId xmlns:a16="http://schemas.microsoft.com/office/drawing/2014/main" id="{29B2DB1B-2EF6-C302-B430-07CC0ABB11C1}"/>
              </a:ext>
            </a:extLst>
          </p:cNvPr>
          <p:cNvSpPr txBox="1"/>
          <p:nvPr/>
        </p:nvSpPr>
        <p:spPr>
          <a:xfrm>
            <a:off x="6662647" y="737710"/>
            <a:ext cx="4095345" cy="646331"/>
          </a:xfrm>
          <a:prstGeom prst="rect">
            <a:avLst/>
          </a:prstGeom>
          <a:noFill/>
        </p:spPr>
        <p:txBody>
          <a:bodyPr wrap="square" rtlCol="0">
            <a:spAutoFit/>
          </a:bodyPr>
          <a:lstStyle/>
          <a:p>
            <a:pPr algn="ctr" defTabSz="457200" fontAlgn="base">
              <a:spcBef>
                <a:spcPct val="0"/>
              </a:spcBef>
              <a:spcAft>
                <a:spcPct val="0"/>
              </a:spcAft>
            </a:pPr>
            <a:r>
              <a:rPr lang="en-US" dirty="0">
                <a:solidFill>
                  <a:srgbClr val="000000"/>
                </a:solidFill>
                <a:ea typeface="ＭＳ Ｐゴシック" charset="0"/>
                <a:cs typeface="Calibri" panose="020F0502020204030204" pitchFamily="34" charset="0"/>
              </a:rPr>
              <a:t>Data Independence + </a:t>
            </a:r>
            <a:r>
              <a:rPr lang="en-US" dirty="0" err="1">
                <a:solidFill>
                  <a:srgbClr val="000000"/>
                </a:solidFill>
                <a:ea typeface="ＭＳ Ｐゴシック" charset="0"/>
                <a:cs typeface="Calibri" panose="020F0502020204030204" pitchFamily="34" charset="0"/>
              </a:rPr>
              <a:t>Impl</a:t>
            </a:r>
            <a:r>
              <a:rPr lang="en-US" dirty="0">
                <a:solidFill>
                  <a:srgbClr val="000000"/>
                </a:solidFill>
                <a:ea typeface="ＭＳ Ｐゴシック" charset="0"/>
                <a:cs typeface="Calibri" panose="020F0502020204030204" pitchFamily="34" charset="0"/>
              </a:rPr>
              <a:t>-Agnostic Ops</a:t>
            </a:r>
            <a:br>
              <a:rPr lang="en-US" dirty="0">
                <a:solidFill>
                  <a:srgbClr val="000000"/>
                </a:solidFill>
                <a:ea typeface="ＭＳ Ｐゴシック" charset="0"/>
                <a:cs typeface="Calibri" panose="020F0502020204030204" pitchFamily="34" charset="0"/>
              </a:rPr>
            </a:br>
            <a:r>
              <a:rPr lang="en-US" b="1" dirty="0">
                <a:solidFill>
                  <a:srgbClr val="C00000"/>
                </a:solidFill>
                <a:ea typeface="ＭＳ Ｐゴシック" charset="0"/>
                <a:cs typeface="Calibri" panose="020F0502020204030204" pitchFamily="34" charset="0"/>
                <a:sym typeface="Wingdings" panose="05000000000000000000" pitchFamily="2" charset="2"/>
              </a:rPr>
              <a:t> “</a:t>
            </a:r>
            <a:r>
              <a:rPr lang="en-US" b="1" dirty="0">
                <a:solidFill>
                  <a:srgbClr val="C00000"/>
                </a:solidFill>
                <a:ea typeface="ＭＳ Ｐゴシック" charset="0"/>
                <a:cs typeface="Calibri" panose="020F0502020204030204" pitchFamily="34" charset="0"/>
              </a:rPr>
              <a:t>Separation of Concerns” </a:t>
            </a:r>
          </a:p>
        </p:txBody>
      </p:sp>
    </p:spTree>
    <p:extLst>
      <p:ext uri="{BB962C8B-B14F-4D97-AF65-F5344CB8AC3E}">
        <p14:creationId xmlns:p14="http://schemas.microsoft.com/office/powerpoint/2010/main" val="186507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0" grpId="0" animBg="1"/>
      <p:bldP spid="43" grpId="0" animBg="1"/>
      <p:bldP spid="47" grpId="0"/>
      <p:bldP spid="48" grpId="0"/>
      <p:bldP spid="53"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42A89AB-3436-D3F7-4DB1-4E0188ABFEFB}"/>
              </a:ext>
            </a:extLst>
          </p:cNvPr>
          <p:cNvSpPr>
            <a:spLocks noGrp="1"/>
          </p:cNvSpPr>
          <p:nvPr>
            <p:ph type="body" sz="quarter" idx="14"/>
          </p:nvPr>
        </p:nvSpPr>
        <p:spPr/>
        <p:txBody>
          <a:bodyPr/>
          <a:lstStyle/>
          <a:p>
            <a:r>
              <a:rPr lang="en-US" dirty="0"/>
              <a:t>Announcements/Org</a:t>
            </a:r>
          </a:p>
        </p:txBody>
      </p:sp>
      <p:sp>
        <p:nvSpPr>
          <p:cNvPr id="3" name="Textplatzhalter 2">
            <a:extLst>
              <a:ext uri="{FF2B5EF4-FFF2-40B4-BE49-F238E27FC236}">
                <a16:creationId xmlns:a16="http://schemas.microsoft.com/office/drawing/2014/main" id="{8C907436-F138-76A6-08DE-82F0F07304F5}"/>
              </a:ext>
            </a:extLst>
          </p:cNvPr>
          <p:cNvSpPr>
            <a:spLocks noGrp="1"/>
          </p:cNvSpPr>
          <p:nvPr>
            <p:ph type="body" sz="quarter" idx="18"/>
          </p:nvPr>
        </p:nvSpPr>
        <p:spPr/>
        <p:txBody>
          <a:bodyPr/>
          <a:lstStyle/>
          <a:p>
            <a:r>
              <a:rPr lang="en-US" dirty="0"/>
              <a:t>Hybrid Setting with Optional Attendance</a:t>
            </a:r>
          </a:p>
          <a:p>
            <a:pPr lvl="1"/>
            <a:r>
              <a:rPr lang="en-US" dirty="0"/>
              <a:t>In-person in TEL 811 (~20 seats)</a:t>
            </a:r>
          </a:p>
          <a:p>
            <a:pPr lvl="1"/>
            <a:r>
              <a:rPr lang="en-US" dirty="0"/>
              <a:t>Virtual via zoom</a:t>
            </a:r>
            <a:br>
              <a:rPr lang="en-US" dirty="0"/>
            </a:br>
            <a:r>
              <a:rPr lang="en-US" dirty="0">
                <a:hlinkClick r:id="rId2"/>
              </a:rPr>
              <a:t>https://tu-berlin.zoom.us/j/67376691490?pwd=NmlvWTM5VUVWRjU0UGI2bXhBVkxzQT09</a:t>
            </a:r>
            <a:endParaRPr lang="en-US" dirty="0"/>
          </a:p>
        </p:txBody>
      </p:sp>
      <p:pic>
        <p:nvPicPr>
          <p:cNvPr id="4" name="Picture 6">
            <a:extLst>
              <a:ext uri="{FF2B5EF4-FFF2-40B4-BE49-F238E27FC236}">
                <a16:creationId xmlns:a16="http://schemas.microsoft.com/office/drawing/2014/main" id="{C45256E3-983E-2CD5-0D17-0B2D5A37A6AC}"/>
              </a:ext>
            </a:extLst>
          </p:cNvPr>
          <p:cNvPicPr>
            <a:picLocks noChangeAspect="1"/>
          </p:cNvPicPr>
          <p:nvPr/>
        </p:nvPicPr>
        <p:blipFill>
          <a:blip r:embed="rId3"/>
          <a:stretch>
            <a:fillRect/>
          </a:stretch>
        </p:blipFill>
        <p:spPr>
          <a:xfrm>
            <a:off x="10123484" y="1912143"/>
            <a:ext cx="1210387" cy="316788"/>
          </a:xfrm>
          <a:prstGeom prst="rect">
            <a:avLst/>
          </a:prstGeom>
        </p:spPr>
      </p:pic>
    </p:spTree>
    <p:extLst>
      <p:ext uri="{BB962C8B-B14F-4D97-AF65-F5344CB8AC3E}">
        <p14:creationId xmlns:p14="http://schemas.microsoft.com/office/powerpoint/2010/main" val="4094655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41F1DF-49D4-A8A9-9649-5BDE3AC6F13C}"/>
              </a:ext>
            </a:extLst>
          </p:cNvPr>
          <p:cNvSpPr>
            <a:spLocks noGrp="1"/>
          </p:cNvSpPr>
          <p:nvPr>
            <p:ph type="body" sz="quarter" idx="14"/>
          </p:nvPr>
        </p:nvSpPr>
        <p:spPr/>
        <p:txBody>
          <a:bodyPr/>
          <a:lstStyle/>
          <a:p>
            <a:r>
              <a:rPr lang="en-US" dirty="0"/>
              <a:t>Basic HOP and LOP DAG Compilation</a:t>
            </a:r>
          </a:p>
        </p:txBody>
      </p:sp>
      <p:sp>
        <p:nvSpPr>
          <p:cNvPr id="4" name="TextBox 3">
            <a:extLst>
              <a:ext uri="{FF2B5EF4-FFF2-40B4-BE49-F238E27FC236}">
                <a16:creationId xmlns:a16="http://schemas.microsoft.com/office/drawing/2014/main" id="{1ABCB90B-ADA5-9505-6FF7-1C4BED4397F9}"/>
              </a:ext>
            </a:extLst>
          </p:cNvPr>
          <p:cNvSpPr txBox="1"/>
          <p:nvPr/>
        </p:nvSpPr>
        <p:spPr>
          <a:xfrm>
            <a:off x="594424" y="1030442"/>
            <a:ext cx="3434760" cy="3339376"/>
          </a:xfrm>
          <a:prstGeom prst="rect">
            <a:avLst/>
          </a:prstGeom>
          <a:noFill/>
          <a:ln w="12700">
            <a:noFill/>
          </a:ln>
        </p:spPr>
        <p:txBody>
          <a:bodyPr wrap="square" rtlCol="0">
            <a:spAutoFit/>
          </a:bodyPr>
          <a:lstStyle/>
          <a:p>
            <a:pPr defTabSz="457200" fontAlgn="base">
              <a:spcBef>
                <a:spcPct val="0"/>
              </a:spcBef>
              <a:spcAft>
                <a:spcPct val="0"/>
              </a:spcAft>
            </a:pPr>
            <a:r>
              <a:rPr lang="en-US" b="1" dirty="0" err="1">
                <a:solidFill>
                  <a:srgbClr val="0F0F0F"/>
                </a:solidFill>
                <a:ea typeface="ＭＳ Ｐゴシック" charset="0"/>
                <a:cs typeface="Calibri" panose="020F0502020204030204" pitchFamily="34" charset="0"/>
              </a:rPr>
              <a:t>LinregDS</a:t>
            </a:r>
            <a:r>
              <a:rPr lang="en-US" b="1" dirty="0">
                <a:solidFill>
                  <a:srgbClr val="0F0F0F"/>
                </a:solidFill>
                <a:ea typeface="ＭＳ Ｐゴシック" charset="0"/>
                <a:cs typeface="Calibri" panose="020F0502020204030204" pitchFamily="34" charset="0"/>
              </a:rPr>
              <a:t> (Direct Solve)</a:t>
            </a:r>
            <a:endParaRPr lang="en-US" dirty="0">
              <a:solidFill>
                <a:srgbClr val="0F0F0F"/>
              </a:solidFill>
              <a:ea typeface="ＭＳ Ｐゴシック" charset="0"/>
              <a:cs typeface="Calibri" panose="020F0502020204030204" pitchFamily="34" charset="0"/>
            </a:endParaRPr>
          </a:p>
          <a:p>
            <a:pPr defTabSz="457200" fontAlgn="base">
              <a:spcBef>
                <a:spcPct val="0"/>
              </a:spcBef>
              <a:spcAft>
                <a:spcPct val="0"/>
              </a:spcAft>
            </a:pPr>
            <a:endParaRPr lang="en-US" sz="700" dirty="0">
              <a:solidFill>
                <a:srgbClr val="0F0F0F"/>
              </a:solidFill>
              <a:latin typeface="Consolas" panose="020B0609020204030204" pitchFamily="49" charset="0"/>
              <a:ea typeface="ＭＳ Ｐゴシック" charset="0"/>
              <a:cs typeface="Courier New" pitchFamily="49" charset="0"/>
            </a:endParaRP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X = </a:t>
            </a:r>
            <a:r>
              <a:rPr lang="en-US" sz="1200" b="1" dirty="0">
                <a:solidFill>
                  <a:srgbClr val="0F0F0F"/>
                </a:solidFill>
                <a:latin typeface="Consolas" panose="020B0609020204030204" pitchFamily="49" charset="0"/>
                <a:ea typeface="ＭＳ Ｐゴシック" charset="0"/>
                <a:cs typeface="Courier New" pitchFamily="49" charset="0"/>
              </a:rPr>
              <a:t>read</a:t>
            </a:r>
            <a:r>
              <a:rPr lang="en-US" sz="1200" dirty="0">
                <a:solidFill>
                  <a:srgbClr val="0F0F0F"/>
                </a:solidFill>
                <a:latin typeface="Consolas" panose="020B0609020204030204" pitchFamily="49" charset="0"/>
                <a:ea typeface="ＭＳ Ｐゴシック" charset="0"/>
                <a:cs typeface="Courier New" pitchFamily="49" charset="0"/>
              </a:rPr>
              <a:t>(</a:t>
            </a:r>
            <a:r>
              <a:rPr lang="en-US" sz="1200" b="1" dirty="0">
                <a:solidFill>
                  <a:srgbClr val="0F0F0F"/>
                </a:solidFill>
                <a:latin typeface="Consolas" panose="020B0609020204030204" pitchFamily="49" charset="0"/>
                <a:ea typeface="ＭＳ Ｐゴシック" charset="0"/>
                <a:cs typeface="Courier New" pitchFamily="49" charset="0"/>
              </a:rPr>
              <a:t>$1</a:t>
            </a:r>
            <a:r>
              <a:rPr lang="en-US" sz="1200" dirty="0">
                <a:solidFill>
                  <a:srgbClr val="0F0F0F"/>
                </a:solidFill>
                <a:latin typeface="Consolas" panose="020B0609020204030204" pitchFamily="49" charset="0"/>
                <a:ea typeface="ＭＳ Ｐゴシック" charset="0"/>
                <a:cs typeface="Courier New" pitchFamily="49" charset="0"/>
              </a:rPr>
              <a:t>);</a:t>
            </a: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y = </a:t>
            </a:r>
            <a:r>
              <a:rPr lang="en-US" sz="1200" b="1" dirty="0">
                <a:solidFill>
                  <a:srgbClr val="0F0F0F"/>
                </a:solidFill>
                <a:latin typeface="Consolas" panose="020B0609020204030204" pitchFamily="49" charset="0"/>
                <a:ea typeface="ＭＳ Ｐゴシック" charset="0"/>
                <a:cs typeface="Courier New" pitchFamily="49" charset="0"/>
              </a:rPr>
              <a:t>read</a:t>
            </a:r>
            <a:r>
              <a:rPr lang="en-US" sz="1200" dirty="0">
                <a:solidFill>
                  <a:srgbClr val="0F0F0F"/>
                </a:solidFill>
                <a:latin typeface="Consolas" panose="020B0609020204030204" pitchFamily="49" charset="0"/>
                <a:ea typeface="ＭＳ Ｐゴシック" charset="0"/>
                <a:cs typeface="Courier New" pitchFamily="49" charset="0"/>
              </a:rPr>
              <a:t>(</a:t>
            </a:r>
            <a:r>
              <a:rPr lang="en-US" sz="1200" b="1" dirty="0">
                <a:solidFill>
                  <a:srgbClr val="0F0F0F"/>
                </a:solidFill>
                <a:latin typeface="Consolas" panose="020B0609020204030204" pitchFamily="49" charset="0"/>
                <a:ea typeface="ＭＳ Ｐゴシック" charset="0"/>
                <a:cs typeface="Courier New" pitchFamily="49" charset="0"/>
              </a:rPr>
              <a:t>$2</a:t>
            </a:r>
            <a:r>
              <a:rPr lang="en-US" sz="1200" dirty="0">
                <a:solidFill>
                  <a:srgbClr val="0F0F0F"/>
                </a:solidFill>
                <a:latin typeface="Consolas" panose="020B0609020204030204" pitchFamily="49" charset="0"/>
                <a:ea typeface="ＭＳ Ｐゴシック" charset="0"/>
                <a:cs typeface="Courier New" pitchFamily="49" charset="0"/>
              </a:rPr>
              <a:t>);</a:t>
            </a: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intercept = </a:t>
            </a:r>
            <a:r>
              <a:rPr lang="en-US" sz="1200" b="1" dirty="0">
                <a:solidFill>
                  <a:srgbClr val="0F0F0F"/>
                </a:solidFill>
                <a:latin typeface="Consolas" panose="020B0609020204030204" pitchFamily="49" charset="0"/>
                <a:ea typeface="ＭＳ Ｐゴシック" charset="0"/>
                <a:cs typeface="Courier New" pitchFamily="49" charset="0"/>
              </a:rPr>
              <a:t>$3</a:t>
            </a:r>
            <a:r>
              <a:rPr lang="en-US" sz="1200" dirty="0">
                <a:solidFill>
                  <a:srgbClr val="0F0F0F"/>
                </a:solidFill>
                <a:latin typeface="Consolas" panose="020B0609020204030204" pitchFamily="49" charset="0"/>
                <a:ea typeface="ＭＳ Ｐゴシック" charset="0"/>
                <a:cs typeface="Courier New" pitchFamily="49" charset="0"/>
              </a:rPr>
              <a:t>; </a:t>
            </a: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lambda = 0.001;</a:t>
            </a: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a:t>
            </a:r>
          </a:p>
          <a:p>
            <a:pPr defTabSz="457200" fontAlgn="base">
              <a:spcBef>
                <a:spcPct val="0"/>
              </a:spcBef>
              <a:spcAft>
                <a:spcPct val="0"/>
              </a:spcAft>
            </a:pPr>
            <a:endParaRPr lang="en-US" sz="300" b="1" dirty="0">
              <a:solidFill>
                <a:srgbClr val="0F0F0F"/>
              </a:solidFill>
              <a:latin typeface="Consolas" panose="020B0609020204030204" pitchFamily="49" charset="0"/>
              <a:ea typeface="ＭＳ Ｐゴシック" charset="0"/>
              <a:cs typeface="Courier New" pitchFamily="49" charset="0"/>
            </a:endParaRPr>
          </a:p>
          <a:p>
            <a:pPr defTabSz="457200" fontAlgn="base">
              <a:spcBef>
                <a:spcPct val="0"/>
              </a:spcBef>
              <a:spcAft>
                <a:spcPct val="0"/>
              </a:spcAft>
            </a:pPr>
            <a:r>
              <a:rPr lang="en-US" sz="1200" b="1" dirty="0">
                <a:solidFill>
                  <a:srgbClr val="0F0F0F"/>
                </a:solidFill>
                <a:latin typeface="Consolas" panose="020B0609020204030204" pitchFamily="49" charset="0"/>
                <a:ea typeface="ＭＳ Ｐゴシック" charset="0"/>
                <a:cs typeface="Courier New" pitchFamily="49" charset="0"/>
              </a:rPr>
              <a:t>if</a:t>
            </a:r>
            <a:r>
              <a:rPr lang="en-US" sz="1200" dirty="0">
                <a:solidFill>
                  <a:srgbClr val="0F0F0F"/>
                </a:solidFill>
                <a:latin typeface="Consolas" panose="020B0609020204030204" pitchFamily="49" charset="0"/>
                <a:ea typeface="ＭＳ Ｐゴシック" charset="0"/>
                <a:cs typeface="Courier New" pitchFamily="49" charset="0"/>
              </a:rPr>
              <a:t>( intercept == 1 ) {</a:t>
            </a: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  ones = </a:t>
            </a:r>
            <a:r>
              <a:rPr lang="en-US" sz="1200" b="1" dirty="0">
                <a:solidFill>
                  <a:srgbClr val="0F0F0F"/>
                </a:solidFill>
                <a:latin typeface="Consolas" panose="020B0609020204030204" pitchFamily="49" charset="0"/>
                <a:ea typeface="ＭＳ Ｐゴシック" charset="0"/>
                <a:cs typeface="Courier New" pitchFamily="49" charset="0"/>
              </a:rPr>
              <a:t>matrix</a:t>
            </a:r>
            <a:r>
              <a:rPr lang="en-US" sz="1200" dirty="0">
                <a:solidFill>
                  <a:srgbClr val="0F0F0F"/>
                </a:solidFill>
                <a:latin typeface="Consolas" panose="020B0609020204030204" pitchFamily="49" charset="0"/>
                <a:ea typeface="ＭＳ Ｐゴシック" charset="0"/>
                <a:cs typeface="Courier New" pitchFamily="49" charset="0"/>
              </a:rPr>
              <a:t>(1, </a:t>
            </a:r>
            <a:r>
              <a:rPr lang="en-US" sz="1200" b="1" dirty="0" err="1">
                <a:solidFill>
                  <a:srgbClr val="0F0F0F"/>
                </a:solidFill>
                <a:latin typeface="Consolas" panose="020B0609020204030204" pitchFamily="49" charset="0"/>
                <a:ea typeface="ＭＳ Ｐゴシック" charset="0"/>
                <a:cs typeface="Courier New" pitchFamily="49" charset="0"/>
              </a:rPr>
              <a:t>nrow</a:t>
            </a:r>
            <a:r>
              <a:rPr lang="en-US" sz="1200" dirty="0">
                <a:solidFill>
                  <a:srgbClr val="0F0F0F"/>
                </a:solidFill>
                <a:latin typeface="Consolas" panose="020B0609020204030204" pitchFamily="49" charset="0"/>
                <a:ea typeface="ＭＳ Ｐゴシック" charset="0"/>
                <a:cs typeface="Courier New" pitchFamily="49" charset="0"/>
              </a:rPr>
              <a:t>(X), 1); </a:t>
            </a: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  X = </a:t>
            </a:r>
            <a:r>
              <a:rPr lang="en-US" sz="1200" b="1" dirty="0">
                <a:solidFill>
                  <a:srgbClr val="0F0F0F"/>
                </a:solidFill>
                <a:latin typeface="Consolas" panose="020B0609020204030204" pitchFamily="49" charset="0"/>
                <a:ea typeface="ＭＳ Ｐゴシック" charset="0"/>
                <a:cs typeface="Courier New" pitchFamily="49" charset="0"/>
              </a:rPr>
              <a:t>append</a:t>
            </a:r>
            <a:r>
              <a:rPr lang="en-US" sz="1200" dirty="0">
                <a:solidFill>
                  <a:srgbClr val="0F0F0F"/>
                </a:solidFill>
                <a:latin typeface="Consolas" panose="020B0609020204030204" pitchFamily="49" charset="0"/>
                <a:ea typeface="ＭＳ Ｐゴシック" charset="0"/>
                <a:cs typeface="Courier New" pitchFamily="49" charset="0"/>
              </a:rPr>
              <a:t>(X, ones);</a:t>
            </a: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a:t>
            </a:r>
          </a:p>
          <a:p>
            <a:pPr defTabSz="457200" fontAlgn="base">
              <a:spcBef>
                <a:spcPct val="0"/>
              </a:spcBef>
              <a:spcAft>
                <a:spcPct val="0"/>
              </a:spcAft>
            </a:pPr>
            <a:endParaRPr lang="en-US" sz="300" dirty="0">
              <a:solidFill>
                <a:srgbClr val="0F0F0F"/>
              </a:solidFill>
              <a:latin typeface="Consolas" panose="020B0609020204030204" pitchFamily="49" charset="0"/>
              <a:ea typeface="ＭＳ Ｐゴシック" charset="0"/>
              <a:cs typeface="Courier New" pitchFamily="49" charset="0"/>
            </a:endParaRP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I = </a:t>
            </a:r>
            <a:r>
              <a:rPr lang="en-US" sz="1200" b="1" dirty="0">
                <a:solidFill>
                  <a:srgbClr val="0F0F0F"/>
                </a:solidFill>
                <a:latin typeface="Consolas" panose="020B0609020204030204" pitchFamily="49" charset="0"/>
                <a:ea typeface="ＭＳ Ｐゴシック" charset="0"/>
                <a:cs typeface="Courier New" pitchFamily="49" charset="0"/>
              </a:rPr>
              <a:t>matrix</a:t>
            </a:r>
            <a:r>
              <a:rPr lang="en-US" sz="1200" dirty="0">
                <a:solidFill>
                  <a:srgbClr val="0F0F0F"/>
                </a:solidFill>
                <a:latin typeface="Consolas" panose="020B0609020204030204" pitchFamily="49" charset="0"/>
                <a:ea typeface="ＭＳ Ｐゴシック" charset="0"/>
                <a:cs typeface="Courier New" pitchFamily="49" charset="0"/>
              </a:rPr>
              <a:t>(1, </a:t>
            </a:r>
            <a:r>
              <a:rPr lang="en-US" sz="1200" b="1" dirty="0" err="1">
                <a:solidFill>
                  <a:srgbClr val="0F0F0F"/>
                </a:solidFill>
                <a:latin typeface="Consolas" panose="020B0609020204030204" pitchFamily="49" charset="0"/>
                <a:ea typeface="ＭＳ Ｐゴシック" charset="0"/>
                <a:cs typeface="Courier New" pitchFamily="49" charset="0"/>
              </a:rPr>
              <a:t>ncol</a:t>
            </a:r>
            <a:r>
              <a:rPr lang="en-US" sz="1200" dirty="0">
                <a:solidFill>
                  <a:srgbClr val="0F0F0F"/>
                </a:solidFill>
                <a:latin typeface="Consolas" panose="020B0609020204030204" pitchFamily="49" charset="0"/>
                <a:ea typeface="ＭＳ Ｐゴシック" charset="0"/>
                <a:cs typeface="Courier New" pitchFamily="49" charset="0"/>
              </a:rPr>
              <a:t>(X), 1);</a:t>
            </a: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A = </a:t>
            </a:r>
            <a:r>
              <a:rPr lang="en-US" sz="1200" b="1" dirty="0">
                <a:solidFill>
                  <a:srgbClr val="0F0F0F"/>
                </a:solidFill>
                <a:latin typeface="Consolas" panose="020B0609020204030204" pitchFamily="49" charset="0"/>
                <a:ea typeface="ＭＳ Ｐゴシック" charset="0"/>
                <a:cs typeface="Courier New" pitchFamily="49" charset="0"/>
              </a:rPr>
              <a:t>t</a:t>
            </a:r>
            <a:r>
              <a:rPr lang="en-US" sz="1200" dirty="0">
                <a:solidFill>
                  <a:srgbClr val="0F0F0F"/>
                </a:solidFill>
                <a:latin typeface="Consolas" panose="020B0609020204030204" pitchFamily="49" charset="0"/>
                <a:ea typeface="ＭＳ Ｐゴシック" charset="0"/>
                <a:cs typeface="Courier New" pitchFamily="49" charset="0"/>
              </a:rPr>
              <a:t>(X) %*% X + </a:t>
            </a:r>
            <a:r>
              <a:rPr lang="en-US" sz="1200" b="1" dirty="0" err="1">
                <a:solidFill>
                  <a:srgbClr val="0F0F0F"/>
                </a:solidFill>
                <a:latin typeface="Consolas" panose="020B0609020204030204" pitchFamily="49" charset="0"/>
                <a:ea typeface="ＭＳ Ｐゴシック" charset="0"/>
                <a:cs typeface="Courier New" pitchFamily="49" charset="0"/>
              </a:rPr>
              <a:t>diag</a:t>
            </a:r>
            <a:r>
              <a:rPr lang="en-US" sz="1200" dirty="0">
                <a:solidFill>
                  <a:srgbClr val="0F0F0F"/>
                </a:solidFill>
                <a:latin typeface="Consolas" panose="020B0609020204030204" pitchFamily="49" charset="0"/>
                <a:ea typeface="ＭＳ Ｐゴシック" charset="0"/>
                <a:cs typeface="Courier New" pitchFamily="49" charset="0"/>
              </a:rPr>
              <a:t>(I)*lambda;</a:t>
            </a: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b = </a:t>
            </a:r>
            <a:r>
              <a:rPr lang="en-US" sz="1200" b="1" dirty="0">
                <a:solidFill>
                  <a:srgbClr val="0F0F0F"/>
                </a:solidFill>
                <a:latin typeface="Consolas" panose="020B0609020204030204" pitchFamily="49" charset="0"/>
                <a:ea typeface="ＭＳ Ｐゴシック" charset="0"/>
                <a:cs typeface="Courier New" pitchFamily="49" charset="0"/>
              </a:rPr>
              <a:t>t</a:t>
            </a:r>
            <a:r>
              <a:rPr lang="en-US" sz="1200" dirty="0">
                <a:solidFill>
                  <a:srgbClr val="0F0F0F"/>
                </a:solidFill>
                <a:latin typeface="Consolas" panose="020B0609020204030204" pitchFamily="49" charset="0"/>
                <a:ea typeface="ＭＳ Ｐゴシック" charset="0"/>
                <a:cs typeface="Courier New" pitchFamily="49" charset="0"/>
              </a:rPr>
              <a:t>(X) %*% y;</a:t>
            </a:r>
          </a:p>
          <a:p>
            <a:pPr defTabSz="457200" fontAlgn="base">
              <a:spcBef>
                <a:spcPct val="0"/>
              </a:spcBef>
              <a:spcAft>
                <a:spcPct val="0"/>
              </a:spcAft>
            </a:pPr>
            <a:r>
              <a:rPr lang="en-US" sz="1200" dirty="0">
                <a:solidFill>
                  <a:srgbClr val="0F0F0F"/>
                </a:solidFill>
                <a:latin typeface="Consolas" panose="020B0609020204030204" pitchFamily="49" charset="0"/>
                <a:ea typeface="ＭＳ Ｐゴシック" charset="0"/>
                <a:cs typeface="Courier New" pitchFamily="49" charset="0"/>
              </a:rPr>
              <a:t>beta = </a:t>
            </a:r>
            <a:r>
              <a:rPr lang="en-US" sz="1200" b="1" dirty="0">
                <a:solidFill>
                  <a:srgbClr val="0F0F0F"/>
                </a:solidFill>
                <a:latin typeface="Consolas" panose="020B0609020204030204" pitchFamily="49" charset="0"/>
                <a:ea typeface="ＭＳ Ｐゴシック" charset="0"/>
                <a:cs typeface="Courier New" pitchFamily="49" charset="0"/>
              </a:rPr>
              <a:t>solve</a:t>
            </a:r>
            <a:r>
              <a:rPr lang="en-US" sz="1200" dirty="0">
                <a:solidFill>
                  <a:srgbClr val="0F0F0F"/>
                </a:solidFill>
                <a:latin typeface="Consolas" panose="020B0609020204030204" pitchFamily="49" charset="0"/>
                <a:ea typeface="ＭＳ Ｐゴシック" charset="0"/>
                <a:cs typeface="Courier New" pitchFamily="49" charset="0"/>
              </a:rPr>
              <a:t>(A, b);</a:t>
            </a:r>
            <a:br>
              <a:rPr lang="en-US" sz="1200" dirty="0">
                <a:solidFill>
                  <a:srgbClr val="0F0F0F"/>
                </a:solidFill>
                <a:latin typeface="Consolas" panose="020B0609020204030204" pitchFamily="49" charset="0"/>
                <a:ea typeface="ＭＳ Ｐゴシック" charset="0"/>
                <a:cs typeface="Courier New" pitchFamily="49" charset="0"/>
              </a:rPr>
            </a:br>
            <a:r>
              <a:rPr lang="en-US" sz="1200" dirty="0">
                <a:solidFill>
                  <a:srgbClr val="0F0F0F"/>
                </a:solidFill>
                <a:latin typeface="Consolas" panose="020B0609020204030204" pitchFamily="49" charset="0"/>
                <a:ea typeface="ＭＳ Ｐゴシック" charset="0"/>
                <a:cs typeface="Courier New" pitchFamily="49" charset="0"/>
              </a:rPr>
              <a:t>...</a:t>
            </a:r>
          </a:p>
          <a:p>
            <a:pPr defTabSz="457200" fontAlgn="base">
              <a:spcBef>
                <a:spcPct val="0"/>
              </a:spcBef>
              <a:spcAft>
                <a:spcPct val="0"/>
              </a:spcAft>
            </a:pPr>
            <a:r>
              <a:rPr lang="en-US" sz="1200" b="1" dirty="0">
                <a:solidFill>
                  <a:srgbClr val="0F0F0F"/>
                </a:solidFill>
                <a:latin typeface="Consolas" panose="020B0609020204030204" pitchFamily="49" charset="0"/>
                <a:ea typeface="ＭＳ Ｐゴシック" charset="0"/>
                <a:cs typeface="Courier New" pitchFamily="49" charset="0"/>
              </a:rPr>
              <a:t>write</a:t>
            </a:r>
            <a:r>
              <a:rPr lang="en-US" sz="1200" dirty="0">
                <a:solidFill>
                  <a:srgbClr val="0F0F0F"/>
                </a:solidFill>
                <a:latin typeface="Consolas" panose="020B0609020204030204" pitchFamily="49" charset="0"/>
                <a:ea typeface="ＭＳ Ｐゴシック" charset="0"/>
                <a:cs typeface="Courier New" pitchFamily="49" charset="0"/>
              </a:rPr>
              <a:t>(beta, </a:t>
            </a:r>
            <a:r>
              <a:rPr lang="en-US" sz="1200" b="1" dirty="0">
                <a:solidFill>
                  <a:srgbClr val="0F0F0F"/>
                </a:solidFill>
                <a:latin typeface="Consolas" panose="020B0609020204030204" pitchFamily="49" charset="0"/>
                <a:ea typeface="ＭＳ Ｐゴシック" charset="0"/>
                <a:cs typeface="Courier New" pitchFamily="49" charset="0"/>
              </a:rPr>
              <a:t>$4</a:t>
            </a:r>
            <a:r>
              <a:rPr lang="en-US" sz="1200" dirty="0">
                <a:solidFill>
                  <a:srgbClr val="0F0F0F"/>
                </a:solidFill>
                <a:latin typeface="Consolas" panose="020B0609020204030204" pitchFamily="49" charset="0"/>
                <a:ea typeface="ＭＳ Ｐゴシック" charset="0"/>
                <a:cs typeface="Courier New" pitchFamily="49" charset="0"/>
              </a:rPr>
              <a:t>);</a:t>
            </a:r>
          </a:p>
        </p:txBody>
      </p:sp>
      <p:sp>
        <p:nvSpPr>
          <p:cNvPr id="5" name="Rectangle 4">
            <a:extLst>
              <a:ext uri="{FF2B5EF4-FFF2-40B4-BE49-F238E27FC236}">
                <a16:creationId xmlns:a16="http://schemas.microsoft.com/office/drawing/2014/main" id="{9546A2A4-C25F-1568-7D5C-3BADB5648F01}"/>
              </a:ext>
            </a:extLst>
          </p:cNvPr>
          <p:cNvSpPr/>
          <p:nvPr/>
        </p:nvSpPr>
        <p:spPr>
          <a:xfrm>
            <a:off x="801678" y="2612090"/>
            <a:ext cx="2770952" cy="422028"/>
          </a:xfrm>
          <a:prstGeom prst="rect">
            <a:avLst/>
          </a:prstGeom>
          <a:noFill/>
          <a:ln w="19050" cap="flat" cmpd="sng" algn="ctr">
            <a:solidFill>
              <a:srgbClr val="7889FB"/>
            </a:solidFill>
            <a:prstDash val="dash"/>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752ED578-0CF6-9302-26B7-BF7E405AA546}"/>
              </a:ext>
            </a:extLst>
          </p:cNvPr>
          <p:cNvSpPr/>
          <p:nvPr/>
        </p:nvSpPr>
        <p:spPr>
          <a:xfrm>
            <a:off x="582597" y="3211424"/>
            <a:ext cx="3068664" cy="1101972"/>
          </a:xfrm>
          <a:prstGeom prst="rect">
            <a:avLst/>
          </a:prstGeom>
          <a:noFill/>
          <a:ln w="19050" cap="flat" cmpd="sng" algn="ctr">
            <a:solidFill>
              <a:srgbClr val="7889FB"/>
            </a:solidFill>
            <a:prstDash val="dash"/>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E71518AB-3D34-8E66-0FE7-154725049658}"/>
              </a:ext>
            </a:extLst>
          </p:cNvPr>
          <p:cNvSpPr/>
          <p:nvPr/>
        </p:nvSpPr>
        <p:spPr>
          <a:xfrm>
            <a:off x="582597" y="2449430"/>
            <a:ext cx="3068664" cy="709248"/>
          </a:xfrm>
          <a:prstGeom prst="rect">
            <a:avLst/>
          </a:prstGeom>
          <a:noFill/>
          <a:ln w="19050" cap="flat" cmpd="sng" algn="ctr">
            <a:solidFill>
              <a:srgbClr val="7889FB"/>
            </a:solidFill>
            <a:prstDash val="dash"/>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2C6C3565-B36E-8016-8BDC-317106AB133C}"/>
              </a:ext>
            </a:extLst>
          </p:cNvPr>
          <p:cNvSpPr txBox="1"/>
          <p:nvPr/>
        </p:nvSpPr>
        <p:spPr>
          <a:xfrm>
            <a:off x="4643094" y="1019224"/>
            <a:ext cx="1828800" cy="615553"/>
          </a:xfrm>
          <a:prstGeom prst="rect">
            <a:avLst/>
          </a:prstGeom>
          <a:noFill/>
        </p:spPr>
        <p:txBody>
          <a:bodyPr wrap="square" rtlCol="0">
            <a:spAutoFit/>
          </a:bodyPr>
          <a:lstStyle/>
          <a:p>
            <a:pPr defTabSz="457200" fontAlgn="base">
              <a:spcBef>
                <a:spcPct val="0"/>
              </a:spcBef>
              <a:spcAft>
                <a:spcPct val="0"/>
              </a:spcAft>
            </a:pPr>
            <a:r>
              <a:rPr lang="en-US" b="1" dirty="0">
                <a:solidFill>
                  <a:srgbClr val="0F0F0F"/>
                </a:solidFill>
                <a:ea typeface="ＭＳ Ｐゴシック" charset="0"/>
                <a:cs typeface="Calibri" panose="020F0502020204030204" pitchFamily="34" charset="0"/>
              </a:rPr>
              <a:t>HOP DAG</a:t>
            </a:r>
            <a:br>
              <a:rPr lang="en-US" b="1" dirty="0">
                <a:solidFill>
                  <a:srgbClr val="0F0F0F"/>
                </a:solidFill>
                <a:ea typeface="ＭＳ Ｐゴシック" charset="0"/>
                <a:cs typeface="Calibri" panose="020F0502020204030204" pitchFamily="34" charset="0"/>
              </a:rPr>
            </a:br>
            <a:r>
              <a:rPr lang="en-US" sz="1600" dirty="0">
                <a:solidFill>
                  <a:srgbClr val="0F0F0F"/>
                </a:solidFill>
                <a:ea typeface="ＭＳ Ｐゴシック" charset="0"/>
                <a:cs typeface="Calibri" panose="020F0502020204030204" pitchFamily="34" charset="0"/>
              </a:rPr>
              <a:t>(after rewrites)</a:t>
            </a:r>
          </a:p>
        </p:txBody>
      </p:sp>
      <p:sp>
        <p:nvSpPr>
          <p:cNvPr id="9" name="TextBox 8">
            <a:extLst>
              <a:ext uri="{FF2B5EF4-FFF2-40B4-BE49-F238E27FC236}">
                <a16:creationId xmlns:a16="http://schemas.microsoft.com/office/drawing/2014/main" id="{FEC7C3C5-1C95-A7F7-6D63-48EA0188DED5}"/>
              </a:ext>
            </a:extLst>
          </p:cNvPr>
          <p:cNvSpPr txBox="1"/>
          <p:nvPr/>
        </p:nvSpPr>
        <p:spPr>
          <a:xfrm>
            <a:off x="5099118" y="3760320"/>
            <a:ext cx="1828800" cy="615553"/>
          </a:xfrm>
          <a:prstGeom prst="rect">
            <a:avLst/>
          </a:prstGeom>
          <a:noFill/>
        </p:spPr>
        <p:txBody>
          <a:bodyPr wrap="square" rtlCol="0">
            <a:spAutoFit/>
          </a:bodyPr>
          <a:lstStyle/>
          <a:p>
            <a:pPr defTabSz="457200" fontAlgn="base">
              <a:spcBef>
                <a:spcPct val="0"/>
              </a:spcBef>
              <a:spcAft>
                <a:spcPct val="0"/>
              </a:spcAft>
            </a:pPr>
            <a:r>
              <a:rPr lang="en-US" b="1" dirty="0">
                <a:solidFill>
                  <a:srgbClr val="0F0F0F"/>
                </a:solidFill>
                <a:ea typeface="ＭＳ Ｐゴシック" charset="0"/>
                <a:cs typeface="Calibri" panose="020F0502020204030204" pitchFamily="34" charset="0"/>
              </a:rPr>
              <a:t>LOP DAG</a:t>
            </a:r>
            <a:br>
              <a:rPr lang="en-US" b="1" dirty="0">
                <a:solidFill>
                  <a:srgbClr val="0F0F0F"/>
                </a:solidFill>
                <a:ea typeface="ＭＳ Ｐゴシック" charset="0"/>
                <a:cs typeface="Calibri" panose="020F0502020204030204" pitchFamily="34" charset="0"/>
              </a:rPr>
            </a:br>
            <a:r>
              <a:rPr lang="en-US" sz="1600" dirty="0">
                <a:solidFill>
                  <a:srgbClr val="0F0F0F"/>
                </a:solidFill>
                <a:ea typeface="ＭＳ Ｐゴシック" charset="0"/>
                <a:cs typeface="Calibri" panose="020F0502020204030204" pitchFamily="34" charset="0"/>
              </a:rPr>
              <a:t>(after rewrites)</a:t>
            </a:r>
          </a:p>
        </p:txBody>
      </p:sp>
      <p:sp>
        <p:nvSpPr>
          <p:cNvPr id="10" name="TextBox 9">
            <a:extLst>
              <a:ext uri="{FF2B5EF4-FFF2-40B4-BE49-F238E27FC236}">
                <a16:creationId xmlns:a16="http://schemas.microsoft.com/office/drawing/2014/main" id="{50EC7438-C680-F607-C797-39695AC33E72}"/>
              </a:ext>
            </a:extLst>
          </p:cNvPr>
          <p:cNvSpPr txBox="1"/>
          <p:nvPr/>
        </p:nvSpPr>
        <p:spPr>
          <a:xfrm>
            <a:off x="8535631" y="1022638"/>
            <a:ext cx="2242140" cy="923330"/>
          </a:xfrm>
          <a:prstGeom prst="rect">
            <a:avLst/>
          </a:prstGeom>
          <a:noFill/>
        </p:spPr>
        <p:txBody>
          <a:bodyPr wrap="square" rtlCol="0">
            <a:spAutoFit/>
          </a:bodyPr>
          <a:lstStyle/>
          <a:p>
            <a:pPr defTabSz="457200" fontAlgn="base">
              <a:spcBef>
                <a:spcPct val="0"/>
              </a:spcBef>
              <a:spcAft>
                <a:spcPct val="0"/>
              </a:spcAft>
            </a:pPr>
            <a:r>
              <a:rPr lang="en-US" b="1" dirty="0">
                <a:solidFill>
                  <a:schemeClr val="accent1"/>
                </a:solidFill>
                <a:ea typeface="ＭＳ Ｐゴシック" charset="0"/>
                <a:cs typeface="Calibri" panose="020F0502020204030204" pitchFamily="34" charset="0"/>
              </a:rPr>
              <a:t>Cluster </a:t>
            </a:r>
            <a:r>
              <a:rPr lang="en-US" b="1" dirty="0" err="1">
                <a:solidFill>
                  <a:schemeClr val="accent1"/>
                </a:solidFill>
                <a:ea typeface="ＭＳ Ｐゴシック" charset="0"/>
                <a:cs typeface="Calibri" panose="020F0502020204030204" pitchFamily="34" charset="0"/>
              </a:rPr>
              <a:t>Config</a:t>
            </a:r>
            <a:r>
              <a:rPr lang="en-US" b="1" dirty="0">
                <a:solidFill>
                  <a:schemeClr val="accent1"/>
                </a:solidFill>
                <a:ea typeface="ＭＳ Ｐゴシック" charset="0"/>
                <a:cs typeface="Calibri" panose="020F0502020204030204" pitchFamily="34" charset="0"/>
              </a:rPr>
              <a:t>:</a:t>
            </a:r>
          </a:p>
          <a:p>
            <a:pPr defTabSz="457200" fontAlgn="base">
              <a:spcBef>
                <a:spcPct val="0"/>
              </a:spcBef>
              <a:spcAft>
                <a:spcPct val="0"/>
              </a:spcAft>
              <a:buFont typeface="Arial" charset="0"/>
              <a:buChar char="•"/>
            </a:pPr>
            <a:r>
              <a:rPr lang="en-US" dirty="0">
                <a:solidFill>
                  <a:schemeClr val="accent1"/>
                </a:solidFill>
                <a:ea typeface="ＭＳ Ｐゴシック" charset="0"/>
                <a:cs typeface="Calibri" panose="020F0502020204030204" pitchFamily="34" charset="0"/>
              </a:rPr>
              <a:t> driver mem: 20 GB</a:t>
            </a:r>
          </a:p>
          <a:p>
            <a:pPr defTabSz="457200" fontAlgn="base">
              <a:spcBef>
                <a:spcPct val="0"/>
              </a:spcBef>
              <a:spcAft>
                <a:spcPct val="0"/>
              </a:spcAft>
              <a:buFont typeface="Arial" charset="0"/>
              <a:buChar char="•"/>
            </a:pPr>
            <a:r>
              <a:rPr lang="en-US" dirty="0">
                <a:solidFill>
                  <a:schemeClr val="accent1"/>
                </a:solidFill>
                <a:ea typeface="ＭＳ Ｐゴシック" charset="0"/>
                <a:cs typeface="Calibri" panose="020F0502020204030204" pitchFamily="34" charset="0"/>
              </a:rPr>
              <a:t> exec mem:   60 GB</a:t>
            </a:r>
          </a:p>
        </p:txBody>
      </p:sp>
      <p:sp>
        <p:nvSpPr>
          <p:cNvPr id="11" name="Rectangle 10">
            <a:extLst>
              <a:ext uri="{FF2B5EF4-FFF2-40B4-BE49-F238E27FC236}">
                <a16:creationId xmlns:a16="http://schemas.microsoft.com/office/drawing/2014/main" id="{B2EDAD7A-E825-5DC0-A54A-F94C093BD661}"/>
              </a:ext>
            </a:extLst>
          </p:cNvPr>
          <p:cNvSpPr/>
          <p:nvPr/>
        </p:nvSpPr>
        <p:spPr>
          <a:xfrm>
            <a:off x="6194654" y="2236469"/>
            <a:ext cx="2791840" cy="1219200"/>
          </a:xfrm>
          <a:prstGeom prst="rect">
            <a:avLst/>
          </a:prstGeom>
          <a:noFill/>
          <a:ln w="19050" cap="flat" cmpd="sng" algn="ctr">
            <a:solidFill>
              <a:srgbClr val="7889FB"/>
            </a:solidFill>
            <a:prstDash val="dash"/>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cxnSp>
        <p:nvCxnSpPr>
          <p:cNvPr id="12" name="Straight Arrow Connector 11">
            <a:extLst>
              <a:ext uri="{FF2B5EF4-FFF2-40B4-BE49-F238E27FC236}">
                <a16:creationId xmlns:a16="http://schemas.microsoft.com/office/drawing/2014/main" id="{28633D56-77B7-8BA4-5F75-CA0C2F6D2B1B}"/>
              </a:ext>
            </a:extLst>
          </p:cNvPr>
          <p:cNvCxnSpPr>
            <a:cxnSpLocks/>
          </p:cNvCxnSpPr>
          <p:nvPr/>
        </p:nvCxnSpPr>
        <p:spPr>
          <a:xfrm flipV="1">
            <a:off x="3352800" y="1735727"/>
            <a:ext cx="1335654" cy="2181387"/>
          </a:xfrm>
          <a:prstGeom prst="straightConnector1">
            <a:avLst/>
          </a:prstGeom>
          <a:noFill/>
          <a:ln w="19050" cap="flat" cmpd="sng" algn="ctr">
            <a:solidFill>
              <a:srgbClr val="7889FB"/>
            </a:solidFill>
            <a:prstDash val="dash"/>
            <a:miter lim="800000"/>
            <a:headEnd type="oval"/>
            <a:tailEnd type="arrow"/>
          </a:ln>
          <a:effectLst/>
        </p:spPr>
      </p:cxnSp>
      <p:grpSp>
        <p:nvGrpSpPr>
          <p:cNvPr id="13" name="Group 12">
            <a:extLst>
              <a:ext uri="{FF2B5EF4-FFF2-40B4-BE49-F238E27FC236}">
                <a16:creationId xmlns:a16="http://schemas.microsoft.com/office/drawing/2014/main" id="{02B60E41-0D3E-56F5-7E3C-CBFA7A655385}"/>
              </a:ext>
            </a:extLst>
          </p:cNvPr>
          <p:cNvGrpSpPr/>
          <p:nvPr/>
        </p:nvGrpSpPr>
        <p:grpSpPr>
          <a:xfrm>
            <a:off x="5024094" y="1199350"/>
            <a:ext cx="3505200" cy="2290465"/>
            <a:chOff x="4114800" y="1749623"/>
            <a:chExt cx="3505200" cy="2290465"/>
          </a:xfrm>
        </p:grpSpPr>
        <p:sp>
          <p:nvSpPr>
            <p:cNvPr id="14" name="TextBox 13">
              <a:extLst>
                <a:ext uri="{FF2B5EF4-FFF2-40B4-BE49-F238E27FC236}">
                  <a16:creationId xmlns:a16="http://schemas.microsoft.com/office/drawing/2014/main" id="{EADDD4C0-E154-98FF-8A84-B4CE9C159884}"/>
                </a:ext>
              </a:extLst>
            </p:cNvPr>
            <p:cNvSpPr txBox="1"/>
            <p:nvPr/>
          </p:nvSpPr>
          <p:spPr>
            <a:xfrm>
              <a:off x="4114800" y="3578423"/>
              <a:ext cx="1295400" cy="461665"/>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dg(rand)</a:t>
              </a:r>
              <a:b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br>
              <a:r>
                <a:rPr kumimoji="0" lang="en-US" sz="1200" b="0"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(10</a:t>
              </a:r>
              <a:r>
                <a:rPr kumimoji="0" lang="en-US" sz="1200" b="0" i="0" u="none" strike="noStrike" kern="0" cap="none" spc="0" normalizeH="0" baseline="30000" noProof="0" dirty="0">
                  <a:ln>
                    <a:noFill/>
                  </a:ln>
                  <a:solidFill>
                    <a:srgbClr val="0F0F0F"/>
                  </a:solidFill>
                  <a:effectLst/>
                  <a:uLnTx/>
                  <a:uFillTx/>
                  <a:latin typeface="Consolas" panose="020B0609020204030204" pitchFamily="49" charset="0"/>
                  <a:ea typeface="ＭＳ Ｐゴシック" charset="0"/>
                  <a:cs typeface="Courier New" pitchFamily="49" charset="0"/>
                </a:rPr>
                <a:t>3</a:t>
              </a:r>
              <a:r>
                <a:rPr kumimoji="0" lang="en-US" sz="1200" b="0"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x1,10</a:t>
              </a:r>
              <a:r>
                <a:rPr kumimoji="0" lang="en-US" sz="1200" b="0" i="0" u="none" strike="noStrike" kern="0" cap="none" spc="0" normalizeH="0" baseline="30000" noProof="0" dirty="0">
                  <a:ln>
                    <a:noFill/>
                  </a:ln>
                  <a:solidFill>
                    <a:srgbClr val="0F0F0F"/>
                  </a:solidFill>
                  <a:effectLst/>
                  <a:uLnTx/>
                  <a:uFillTx/>
                  <a:latin typeface="Consolas" panose="020B0609020204030204" pitchFamily="49" charset="0"/>
                  <a:ea typeface="ＭＳ Ｐゴシック" charset="0"/>
                  <a:cs typeface="Courier New" pitchFamily="49" charset="0"/>
                </a:rPr>
                <a:t>3</a:t>
              </a:r>
              <a:r>
                <a:rPr kumimoji="0" lang="en-US" sz="1200" b="0"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a:t>
              </a:r>
            </a:p>
          </p:txBody>
        </p:sp>
        <p:cxnSp>
          <p:nvCxnSpPr>
            <p:cNvPr id="15" name="Straight Arrow Connector 14">
              <a:extLst>
                <a:ext uri="{FF2B5EF4-FFF2-40B4-BE49-F238E27FC236}">
                  <a16:creationId xmlns:a16="http://schemas.microsoft.com/office/drawing/2014/main" id="{A4EEAE7B-873C-495C-53E0-3B49B9FBA1B6}"/>
                </a:ext>
              </a:extLst>
            </p:cNvPr>
            <p:cNvCxnSpPr>
              <a:stCxn id="14" idx="0"/>
              <a:endCxn id="16" idx="2"/>
            </p:cNvCxnSpPr>
            <p:nvPr/>
          </p:nvCxnSpPr>
          <p:spPr>
            <a:xfrm rot="5400000" flipH="1" flipV="1">
              <a:off x="4495880" y="3311803"/>
              <a:ext cx="533240" cy="1588"/>
            </a:xfrm>
            <a:prstGeom prst="straightConnector1">
              <a:avLst/>
            </a:prstGeom>
            <a:noFill/>
            <a:ln w="12700" cap="flat" cmpd="sng" algn="ctr">
              <a:solidFill>
                <a:srgbClr val="0F0F0F"/>
              </a:solidFill>
              <a:prstDash val="solid"/>
              <a:miter lim="800000"/>
              <a:tailEnd type="triangle" w="med" len="med"/>
            </a:ln>
            <a:effectLst/>
          </p:spPr>
        </p:cxnSp>
        <p:sp>
          <p:nvSpPr>
            <p:cNvPr id="16" name="TextBox 15">
              <a:extLst>
                <a:ext uri="{FF2B5EF4-FFF2-40B4-BE49-F238E27FC236}">
                  <a16:creationId xmlns:a16="http://schemas.microsoft.com/office/drawing/2014/main" id="{2E614248-065E-F7BD-CA8A-C8FD95092C51}"/>
                </a:ext>
              </a:extLst>
            </p:cNvPr>
            <p:cNvSpPr txBox="1"/>
            <p:nvPr/>
          </p:nvSpPr>
          <p:spPr>
            <a:xfrm>
              <a:off x="4267200" y="2768184"/>
              <a:ext cx="9906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r(</a:t>
              </a:r>
              <a:r>
                <a:rPr kumimoji="0" lang="en-US" sz="1200" b="1" i="0" u="none" strike="noStrike" kern="0" cap="none" spc="0" normalizeH="0" baseline="0" noProof="0" dirty="0" err="1">
                  <a:ln>
                    <a:noFill/>
                  </a:ln>
                  <a:solidFill>
                    <a:srgbClr val="0F0F0F"/>
                  </a:solidFill>
                  <a:effectLst/>
                  <a:uLnTx/>
                  <a:uFillTx/>
                  <a:latin typeface="Consolas" panose="020B0609020204030204" pitchFamily="49" charset="0"/>
                  <a:ea typeface="ＭＳ Ｐゴシック" charset="0"/>
                  <a:cs typeface="Courier New" pitchFamily="49" charset="0"/>
                </a:rPr>
                <a:t>diag</a:t>
              </a: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a:t>
              </a:r>
            </a:p>
          </p:txBody>
        </p:sp>
        <p:sp>
          <p:nvSpPr>
            <p:cNvPr id="17" name="TextBox 16">
              <a:extLst>
                <a:ext uri="{FF2B5EF4-FFF2-40B4-BE49-F238E27FC236}">
                  <a16:creationId xmlns:a16="http://schemas.microsoft.com/office/drawing/2014/main" id="{64D3CB35-D008-8573-4D73-549295315E9A}"/>
                </a:ext>
              </a:extLst>
            </p:cNvPr>
            <p:cNvSpPr txBox="1"/>
            <p:nvPr/>
          </p:nvSpPr>
          <p:spPr>
            <a:xfrm>
              <a:off x="5181600" y="3578423"/>
              <a:ext cx="1447800" cy="461665"/>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X</a:t>
              </a:r>
            </a:p>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(10</a:t>
              </a:r>
              <a:r>
                <a:rPr kumimoji="0" lang="en-US" sz="1200" b="0" i="0" u="none" strike="noStrike" kern="0" cap="none" spc="0" normalizeH="0" baseline="30000" noProof="0" dirty="0">
                  <a:ln>
                    <a:noFill/>
                  </a:ln>
                  <a:solidFill>
                    <a:srgbClr val="0F0F0F"/>
                  </a:solidFill>
                  <a:effectLst/>
                  <a:uLnTx/>
                  <a:uFillTx/>
                  <a:latin typeface="Consolas" panose="020B0609020204030204" pitchFamily="49" charset="0"/>
                  <a:ea typeface="ＭＳ Ｐゴシック" charset="0"/>
                  <a:cs typeface="Courier New" pitchFamily="49" charset="0"/>
                </a:rPr>
                <a:t>8</a:t>
              </a:r>
              <a:r>
                <a:rPr kumimoji="0" lang="en-US" sz="1200" b="0"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x10</a:t>
              </a:r>
              <a:r>
                <a:rPr kumimoji="0" lang="en-US" sz="1200" b="0" i="0" u="none" strike="noStrike" kern="0" cap="none" spc="0" normalizeH="0" baseline="30000" noProof="0" dirty="0">
                  <a:ln>
                    <a:noFill/>
                  </a:ln>
                  <a:solidFill>
                    <a:srgbClr val="0F0F0F"/>
                  </a:solidFill>
                  <a:effectLst/>
                  <a:uLnTx/>
                  <a:uFillTx/>
                  <a:latin typeface="Consolas" panose="020B0609020204030204" pitchFamily="49" charset="0"/>
                  <a:ea typeface="ＭＳ Ｐゴシック" charset="0"/>
                  <a:cs typeface="Courier New" pitchFamily="49" charset="0"/>
                </a:rPr>
                <a:t>3</a:t>
              </a:r>
              <a:r>
                <a:rPr kumimoji="0" lang="en-US" sz="1200" b="0"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,10</a:t>
              </a:r>
              <a:r>
                <a:rPr kumimoji="0" lang="en-US" sz="1200" b="0" i="0" u="none" strike="noStrike" kern="0" cap="none" spc="0" normalizeH="0" baseline="30000" noProof="0" dirty="0">
                  <a:ln>
                    <a:noFill/>
                  </a:ln>
                  <a:solidFill>
                    <a:srgbClr val="0F0F0F"/>
                  </a:solidFill>
                  <a:effectLst/>
                  <a:uLnTx/>
                  <a:uFillTx/>
                  <a:latin typeface="Consolas" panose="020B0609020204030204" pitchFamily="49" charset="0"/>
                  <a:ea typeface="ＭＳ Ｐゴシック" charset="0"/>
                  <a:cs typeface="Courier New" pitchFamily="49" charset="0"/>
                </a:rPr>
                <a:t>11</a:t>
              </a:r>
              <a:r>
                <a:rPr kumimoji="0" lang="en-US" sz="1200" b="0"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a:t>
              </a:r>
            </a:p>
          </p:txBody>
        </p:sp>
        <p:sp>
          <p:nvSpPr>
            <p:cNvPr id="18" name="TextBox 17">
              <a:extLst>
                <a:ext uri="{FF2B5EF4-FFF2-40B4-BE49-F238E27FC236}">
                  <a16:creationId xmlns:a16="http://schemas.microsoft.com/office/drawing/2014/main" id="{EE5FF1DD-A4A9-9C40-79ED-79F5CB48F3D4}"/>
                </a:ext>
              </a:extLst>
            </p:cNvPr>
            <p:cNvSpPr txBox="1"/>
            <p:nvPr/>
          </p:nvSpPr>
          <p:spPr>
            <a:xfrm>
              <a:off x="6477000" y="3578423"/>
              <a:ext cx="1143000" cy="461665"/>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y</a:t>
              </a:r>
              <a:b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br>
              <a:r>
                <a:rPr kumimoji="0" lang="en-US" sz="1200" b="0"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(10</a:t>
              </a:r>
              <a:r>
                <a:rPr kumimoji="0" lang="en-US" sz="1200" b="0" i="0" u="none" strike="noStrike" kern="0" cap="none" spc="0" normalizeH="0" baseline="30000" noProof="0" dirty="0">
                  <a:ln>
                    <a:noFill/>
                  </a:ln>
                  <a:solidFill>
                    <a:srgbClr val="0F0F0F"/>
                  </a:solidFill>
                  <a:effectLst/>
                  <a:uLnTx/>
                  <a:uFillTx/>
                  <a:latin typeface="Consolas" panose="020B0609020204030204" pitchFamily="49" charset="0"/>
                  <a:ea typeface="ＭＳ Ｐゴシック" charset="0"/>
                  <a:cs typeface="Courier New" pitchFamily="49" charset="0"/>
                </a:rPr>
                <a:t>8</a:t>
              </a:r>
              <a:r>
                <a:rPr kumimoji="0" lang="en-US" sz="1200" b="0"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x1,10</a:t>
              </a:r>
              <a:r>
                <a:rPr kumimoji="0" lang="en-US" sz="1200" b="0" i="0" u="none" strike="noStrike" kern="0" cap="none" spc="0" normalizeH="0" baseline="30000" noProof="0" dirty="0">
                  <a:ln>
                    <a:noFill/>
                  </a:ln>
                  <a:solidFill>
                    <a:srgbClr val="0F0F0F"/>
                  </a:solidFill>
                  <a:effectLst/>
                  <a:uLnTx/>
                  <a:uFillTx/>
                  <a:latin typeface="Consolas" panose="020B0609020204030204" pitchFamily="49" charset="0"/>
                  <a:ea typeface="ＭＳ Ｐゴシック" charset="0"/>
                  <a:cs typeface="Courier New" pitchFamily="49" charset="0"/>
                </a:rPr>
                <a:t>8</a:t>
              </a:r>
              <a:r>
                <a:rPr kumimoji="0" lang="en-US" sz="1200" b="0"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a:t>
              </a:r>
            </a:p>
          </p:txBody>
        </p:sp>
        <p:sp>
          <p:nvSpPr>
            <p:cNvPr id="19" name="TextBox 18">
              <a:extLst>
                <a:ext uri="{FF2B5EF4-FFF2-40B4-BE49-F238E27FC236}">
                  <a16:creationId xmlns:a16="http://schemas.microsoft.com/office/drawing/2014/main" id="{16E34633-3863-4836-A23E-23068FED1F1F}"/>
                </a:ext>
              </a:extLst>
            </p:cNvPr>
            <p:cNvSpPr txBox="1"/>
            <p:nvPr/>
          </p:nvSpPr>
          <p:spPr>
            <a:xfrm>
              <a:off x="5410200" y="2768184"/>
              <a:ext cx="9906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srgbClr val="0F0F0F"/>
                  </a:solidFill>
                  <a:effectLst/>
                  <a:uLnTx/>
                  <a:uFillTx/>
                  <a:latin typeface="Consolas" panose="020B0609020204030204" pitchFamily="49" charset="0"/>
                  <a:ea typeface="ＭＳ Ｐゴシック" charset="0"/>
                  <a:cs typeface="Courier New" pitchFamily="49" charset="0"/>
                </a:rPr>
                <a:t>ba</a:t>
              </a: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a:t>
              </a:r>
            </a:p>
          </p:txBody>
        </p:sp>
        <p:sp>
          <p:nvSpPr>
            <p:cNvPr id="20" name="TextBox 19">
              <a:extLst>
                <a:ext uri="{FF2B5EF4-FFF2-40B4-BE49-F238E27FC236}">
                  <a16:creationId xmlns:a16="http://schemas.microsoft.com/office/drawing/2014/main" id="{6312F8A1-D65C-90B4-F8B2-64F902F5B90C}"/>
                </a:ext>
              </a:extLst>
            </p:cNvPr>
            <p:cNvSpPr txBox="1"/>
            <p:nvPr/>
          </p:nvSpPr>
          <p:spPr>
            <a:xfrm>
              <a:off x="6553200" y="2768184"/>
              <a:ext cx="9906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srgbClr val="0F0F0F"/>
                  </a:solidFill>
                  <a:effectLst/>
                  <a:uLnTx/>
                  <a:uFillTx/>
                  <a:latin typeface="Consolas" panose="020B0609020204030204" pitchFamily="49" charset="0"/>
                  <a:ea typeface="ＭＳ Ｐゴシック" charset="0"/>
                  <a:cs typeface="Courier New" pitchFamily="49" charset="0"/>
                </a:rPr>
                <a:t>ba</a:t>
              </a: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a:t>
              </a:r>
            </a:p>
          </p:txBody>
        </p:sp>
        <p:sp>
          <p:nvSpPr>
            <p:cNvPr id="21" name="TextBox 20">
              <a:extLst>
                <a:ext uri="{FF2B5EF4-FFF2-40B4-BE49-F238E27FC236}">
                  <a16:creationId xmlns:a16="http://schemas.microsoft.com/office/drawing/2014/main" id="{FEF35FC8-0267-BBDE-50EA-AEF5EF8A267A}"/>
                </a:ext>
              </a:extLst>
            </p:cNvPr>
            <p:cNvSpPr txBox="1"/>
            <p:nvPr/>
          </p:nvSpPr>
          <p:spPr>
            <a:xfrm>
              <a:off x="5029200" y="3245822"/>
              <a:ext cx="9906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r(t)</a:t>
              </a:r>
            </a:p>
          </p:txBody>
        </p:sp>
        <p:cxnSp>
          <p:nvCxnSpPr>
            <p:cNvPr id="22" name="Straight Arrow Connector 21">
              <a:extLst>
                <a:ext uri="{FF2B5EF4-FFF2-40B4-BE49-F238E27FC236}">
                  <a16:creationId xmlns:a16="http://schemas.microsoft.com/office/drawing/2014/main" id="{5C7DA2E7-BD6C-2A47-4DE6-C4503C9973A1}"/>
                </a:ext>
              </a:extLst>
            </p:cNvPr>
            <p:cNvCxnSpPr/>
            <p:nvPr/>
          </p:nvCxnSpPr>
          <p:spPr>
            <a:xfrm rot="10800000">
              <a:off x="5562600" y="3522822"/>
              <a:ext cx="228600" cy="104001"/>
            </a:xfrm>
            <a:prstGeom prst="straightConnector1">
              <a:avLst/>
            </a:prstGeom>
            <a:noFill/>
            <a:ln w="12700" cap="flat" cmpd="sng" algn="ctr">
              <a:solidFill>
                <a:srgbClr val="0F0F0F"/>
              </a:solidFill>
              <a:prstDash val="solid"/>
              <a:miter lim="800000"/>
              <a:tailEnd type="triangle" w="med" len="med"/>
            </a:ln>
            <a:effectLst/>
          </p:spPr>
        </p:cxnSp>
        <p:cxnSp>
          <p:nvCxnSpPr>
            <p:cNvPr id="23" name="Straight Arrow Connector 22">
              <a:extLst>
                <a:ext uri="{FF2B5EF4-FFF2-40B4-BE49-F238E27FC236}">
                  <a16:creationId xmlns:a16="http://schemas.microsoft.com/office/drawing/2014/main" id="{28098E4A-1B2D-B0FE-55C7-94F6DE0F568E}"/>
                </a:ext>
              </a:extLst>
            </p:cNvPr>
            <p:cNvCxnSpPr>
              <a:stCxn id="17" idx="0"/>
              <a:endCxn id="19" idx="2"/>
            </p:cNvCxnSpPr>
            <p:nvPr/>
          </p:nvCxnSpPr>
          <p:spPr>
            <a:xfrm rot="5400000" flipH="1" flipV="1">
              <a:off x="5638880" y="3311803"/>
              <a:ext cx="533240" cy="1588"/>
            </a:xfrm>
            <a:prstGeom prst="straightConnector1">
              <a:avLst/>
            </a:prstGeom>
            <a:noFill/>
            <a:ln w="12700" cap="flat" cmpd="sng" algn="ctr">
              <a:solidFill>
                <a:srgbClr val="0F0F0F"/>
              </a:solidFill>
              <a:prstDash val="solid"/>
              <a:miter lim="800000"/>
              <a:tailEnd type="triangle" w="med" len="med"/>
            </a:ln>
            <a:effectLst/>
          </p:spPr>
        </p:cxnSp>
        <p:cxnSp>
          <p:nvCxnSpPr>
            <p:cNvPr id="24" name="Straight Arrow Connector 23">
              <a:extLst>
                <a:ext uri="{FF2B5EF4-FFF2-40B4-BE49-F238E27FC236}">
                  <a16:creationId xmlns:a16="http://schemas.microsoft.com/office/drawing/2014/main" id="{52C5DD65-AA9E-E472-2F3E-76E9E8F84E77}"/>
                </a:ext>
              </a:extLst>
            </p:cNvPr>
            <p:cNvCxnSpPr>
              <a:stCxn id="21" idx="0"/>
            </p:cNvCxnSpPr>
            <p:nvPr/>
          </p:nvCxnSpPr>
          <p:spPr>
            <a:xfrm rot="5400000" flipH="1" flipV="1">
              <a:off x="5495231" y="3026053"/>
              <a:ext cx="249038" cy="190500"/>
            </a:xfrm>
            <a:prstGeom prst="straightConnector1">
              <a:avLst/>
            </a:prstGeom>
            <a:noFill/>
            <a:ln w="12700" cap="flat" cmpd="sng" algn="ctr">
              <a:solidFill>
                <a:srgbClr val="0F0F0F"/>
              </a:solidFill>
              <a:prstDash val="solid"/>
              <a:miter lim="800000"/>
              <a:tailEnd type="triangle" w="med" len="med"/>
            </a:ln>
            <a:effectLst/>
          </p:spPr>
        </p:cxnSp>
        <p:cxnSp>
          <p:nvCxnSpPr>
            <p:cNvPr id="25" name="Straight Arrow Connector 24">
              <a:extLst>
                <a:ext uri="{FF2B5EF4-FFF2-40B4-BE49-F238E27FC236}">
                  <a16:creationId xmlns:a16="http://schemas.microsoft.com/office/drawing/2014/main" id="{7D4DE4F5-FC06-B343-52C3-E9D8BCB0CDFC}"/>
                </a:ext>
              </a:extLst>
            </p:cNvPr>
            <p:cNvCxnSpPr/>
            <p:nvPr/>
          </p:nvCxnSpPr>
          <p:spPr>
            <a:xfrm flipV="1">
              <a:off x="5726724" y="3017222"/>
              <a:ext cx="1131276" cy="331100"/>
            </a:xfrm>
            <a:prstGeom prst="straightConnector1">
              <a:avLst/>
            </a:prstGeom>
            <a:noFill/>
            <a:ln w="12700" cap="flat" cmpd="sng" algn="ctr">
              <a:solidFill>
                <a:srgbClr val="0F0F0F"/>
              </a:solidFill>
              <a:prstDash val="solid"/>
              <a:miter lim="800000"/>
              <a:tailEnd type="triangle" w="med" len="med"/>
            </a:ln>
            <a:effectLst/>
          </p:spPr>
        </p:cxnSp>
        <p:cxnSp>
          <p:nvCxnSpPr>
            <p:cNvPr id="26" name="Straight Arrow Connector 25">
              <a:extLst>
                <a:ext uri="{FF2B5EF4-FFF2-40B4-BE49-F238E27FC236}">
                  <a16:creationId xmlns:a16="http://schemas.microsoft.com/office/drawing/2014/main" id="{7322289E-2490-13AC-4FD1-602637667F2B}"/>
                </a:ext>
              </a:extLst>
            </p:cNvPr>
            <p:cNvCxnSpPr>
              <a:stCxn id="18" idx="0"/>
              <a:endCxn id="20" idx="2"/>
            </p:cNvCxnSpPr>
            <p:nvPr/>
          </p:nvCxnSpPr>
          <p:spPr>
            <a:xfrm rot="5400000" flipH="1" flipV="1">
              <a:off x="6781880" y="3311803"/>
              <a:ext cx="533240" cy="1588"/>
            </a:xfrm>
            <a:prstGeom prst="straightConnector1">
              <a:avLst/>
            </a:prstGeom>
            <a:noFill/>
            <a:ln w="12700" cap="flat" cmpd="sng" algn="ctr">
              <a:solidFill>
                <a:srgbClr val="0F0F0F"/>
              </a:solidFill>
              <a:prstDash val="solid"/>
              <a:miter lim="800000"/>
              <a:tailEnd type="triangle" w="med" len="med"/>
            </a:ln>
            <a:effectLst/>
          </p:spPr>
        </p:cxnSp>
        <p:sp>
          <p:nvSpPr>
            <p:cNvPr id="27" name="TextBox 26">
              <a:extLst>
                <a:ext uri="{FF2B5EF4-FFF2-40B4-BE49-F238E27FC236}">
                  <a16:creationId xmlns:a16="http://schemas.microsoft.com/office/drawing/2014/main" id="{BC5F4B66-475E-12B0-42F2-291BBC5B3DC3}"/>
                </a:ext>
              </a:extLst>
            </p:cNvPr>
            <p:cNvSpPr txBox="1"/>
            <p:nvPr/>
          </p:nvSpPr>
          <p:spPr>
            <a:xfrm>
              <a:off x="4953000" y="2407622"/>
              <a:ext cx="8382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b(+)</a:t>
              </a:r>
            </a:p>
          </p:txBody>
        </p:sp>
        <p:cxnSp>
          <p:nvCxnSpPr>
            <p:cNvPr id="28" name="Straight Arrow Connector 27">
              <a:extLst>
                <a:ext uri="{FF2B5EF4-FFF2-40B4-BE49-F238E27FC236}">
                  <a16:creationId xmlns:a16="http://schemas.microsoft.com/office/drawing/2014/main" id="{83CB85E5-3CDC-BE1F-75EC-716ECEC9D09E}"/>
                </a:ext>
              </a:extLst>
            </p:cNvPr>
            <p:cNvCxnSpPr>
              <a:stCxn id="16" idx="0"/>
            </p:cNvCxnSpPr>
            <p:nvPr/>
          </p:nvCxnSpPr>
          <p:spPr>
            <a:xfrm rot="5400000" flipH="1" flipV="1">
              <a:off x="4906069" y="2492653"/>
              <a:ext cx="131962" cy="419100"/>
            </a:xfrm>
            <a:prstGeom prst="straightConnector1">
              <a:avLst/>
            </a:prstGeom>
            <a:noFill/>
            <a:ln w="12700" cap="flat" cmpd="sng" algn="ctr">
              <a:solidFill>
                <a:srgbClr val="0F0F0F"/>
              </a:solidFill>
              <a:prstDash val="solid"/>
              <a:miter lim="800000"/>
              <a:tailEnd type="triangle" w="med" len="med"/>
            </a:ln>
            <a:effectLst/>
          </p:spPr>
        </p:cxnSp>
        <p:cxnSp>
          <p:nvCxnSpPr>
            <p:cNvPr id="29" name="Straight Arrow Connector 28">
              <a:extLst>
                <a:ext uri="{FF2B5EF4-FFF2-40B4-BE49-F238E27FC236}">
                  <a16:creationId xmlns:a16="http://schemas.microsoft.com/office/drawing/2014/main" id="{E8AA9C94-77E7-FA2D-F16D-20BA5C787045}"/>
                </a:ext>
              </a:extLst>
            </p:cNvPr>
            <p:cNvCxnSpPr>
              <a:stCxn id="19" idx="0"/>
            </p:cNvCxnSpPr>
            <p:nvPr/>
          </p:nvCxnSpPr>
          <p:spPr>
            <a:xfrm rot="16200000" flipV="1">
              <a:off x="5629969" y="2492653"/>
              <a:ext cx="131962" cy="419100"/>
            </a:xfrm>
            <a:prstGeom prst="straightConnector1">
              <a:avLst/>
            </a:prstGeom>
            <a:noFill/>
            <a:ln w="12700" cap="flat" cmpd="sng" algn="ctr">
              <a:solidFill>
                <a:srgbClr val="0F0F0F"/>
              </a:solidFill>
              <a:prstDash val="solid"/>
              <a:miter lim="800000"/>
              <a:tailEnd type="triangle" w="med" len="med"/>
            </a:ln>
            <a:effectLst/>
          </p:spPr>
        </p:cxnSp>
        <p:sp>
          <p:nvSpPr>
            <p:cNvPr id="30" name="TextBox 29">
              <a:extLst>
                <a:ext uri="{FF2B5EF4-FFF2-40B4-BE49-F238E27FC236}">
                  <a16:creationId xmlns:a16="http://schemas.microsoft.com/office/drawing/2014/main" id="{2EF5A7C4-7233-7FEE-E4D5-A114EEB06A2F}"/>
                </a:ext>
              </a:extLst>
            </p:cNvPr>
            <p:cNvSpPr txBox="1"/>
            <p:nvPr/>
          </p:nvSpPr>
          <p:spPr>
            <a:xfrm>
              <a:off x="5791200" y="2179022"/>
              <a:ext cx="9906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b(solve)</a:t>
              </a:r>
            </a:p>
          </p:txBody>
        </p:sp>
        <p:cxnSp>
          <p:nvCxnSpPr>
            <p:cNvPr id="31" name="Straight Arrow Connector 30">
              <a:extLst>
                <a:ext uri="{FF2B5EF4-FFF2-40B4-BE49-F238E27FC236}">
                  <a16:creationId xmlns:a16="http://schemas.microsoft.com/office/drawing/2014/main" id="{ABEAF065-FF79-485F-05D8-6A3AFE2AE219}"/>
                </a:ext>
              </a:extLst>
            </p:cNvPr>
            <p:cNvCxnSpPr/>
            <p:nvPr/>
          </p:nvCxnSpPr>
          <p:spPr>
            <a:xfrm flipV="1">
              <a:off x="5562600" y="2407622"/>
              <a:ext cx="457200" cy="76200"/>
            </a:xfrm>
            <a:prstGeom prst="straightConnector1">
              <a:avLst/>
            </a:prstGeom>
            <a:noFill/>
            <a:ln w="12700" cap="flat" cmpd="sng" algn="ctr">
              <a:solidFill>
                <a:srgbClr val="0F0F0F"/>
              </a:solidFill>
              <a:prstDash val="solid"/>
              <a:miter lim="800000"/>
              <a:tailEnd type="triangle" w="med" len="med"/>
            </a:ln>
            <a:effectLst/>
          </p:spPr>
        </p:cxnSp>
        <p:cxnSp>
          <p:nvCxnSpPr>
            <p:cNvPr id="32" name="Straight Arrow Connector 31">
              <a:extLst>
                <a:ext uri="{FF2B5EF4-FFF2-40B4-BE49-F238E27FC236}">
                  <a16:creationId xmlns:a16="http://schemas.microsoft.com/office/drawing/2014/main" id="{DB56EDC7-2A47-C614-C5E2-A213E2C6BC6E}"/>
                </a:ext>
              </a:extLst>
            </p:cNvPr>
            <p:cNvCxnSpPr>
              <a:stCxn id="20" idx="0"/>
            </p:cNvCxnSpPr>
            <p:nvPr/>
          </p:nvCxnSpPr>
          <p:spPr>
            <a:xfrm rot="16200000" flipV="1">
              <a:off x="6544369" y="2264053"/>
              <a:ext cx="360562" cy="647700"/>
            </a:xfrm>
            <a:prstGeom prst="straightConnector1">
              <a:avLst/>
            </a:prstGeom>
            <a:noFill/>
            <a:ln w="12700" cap="flat" cmpd="sng" algn="ctr">
              <a:solidFill>
                <a:srgbClr val="0F0F0F"/>
              </a:solidFill>
              <a:prstDash val="solid"/>
              <a:miter lim="800000"/>
              <a:tailEnd type="triangle" w="med" len="med"/>
            </a:ln>
            <a:effectLst/>
          </p:spPr>
        </p:cxnSp>
        <p:sp>
          <p:nvSpPr>
            <p:cNvPr id="33" name="TextBox 32">
              <a:extLst>
                <a:ext uri="{FF2B5EF4-FFF2-40B4-BE49-F238E27FC236}">
                  <a16:creationId xmlns:a16="http://schemas.microsoft.com/office/drawing/2014/main" id="{04A44BF4-E100-4F96-EA19-617D42335B44}"/>
                </a:ext>
              </a:extLst>
            </p:cNvPr>
            <p:cNvSpPr txBox="1"/>
            <p:nvPr/>
          </p:nvSpPr>
          <p:spPr>
            <a:xfrm>
              <a:off x="5791200" y="1749623"/>
              <a:ext cx="9906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write</a:t>
              </a:r>
            </a:p>
          </p:txBody>
        </p:sp>
        <p:cxnSp>
          <p:nvCxnSpPr>
            <p:cNvPr id="34" name="Straight Arrow Connector 33">
              <a:extLst>
                <a:ext uri="{FF2B5EF4-FFF2-40B4-BE49-F238E27FC236}">
                  <a16:creationId xmlns:a16="http://schemas.microsoft.com/office/drawing/2014/main" id="{5F1ACF8A-6AF4-4BDF-6FFB-E0BB4147B82C}"/>
                </a:ext>
              </a:extLst>
            </p:cNvPr>
            <p:cNvCxnSpPr>
              <a:stCxn id="30" idx="0"/>
              <a:endCxn id="33" idx="2"/>
            </p:cNvCxnSpPr>
            <p:nvPr/>
          </p:nvCxnSpPr>
          <p:spPr>
            <a:xfrm rot="5400000" flipH="1" flipV="1">
              <a:off x="6210300" y="2102822"/>
              <a:ext cx="152400" cy="1588"/>
            </a:xfrm>
            <a:prstGeom prst="straightConnector1">
              <a:avLst/>
            </a:prstGeom>
            <a:noFill/>
            <a:ln w="12700" cap="flat" cmpd="sng" algn="ctr">
              <a:solidFill>
                <a:srgbClr val="0F0F0F"/>
              </a:solidFill>
              <a:prstDash val="solid"/>
              <a:miter lim="800000"/>
              <a:tailEnd type="triangle" w="med" len="med"/>
            </a:ln>
            <a:effectLst/>
          </p:spPr>
        </p:cxnSp>
      </p:grpSp>
      <p:sp>
        <p:nvSpPr>
          <p:cNvPr id="35" name="TextBox 34">
            <a:extLst>
              <a:ext uri="{FF2B5EF4-FFF2-40B4-BE49-F238E27FC236}">
                <a16:creationId xmlns:a16="http://schemas.microsoft.com/office/drawing/2014/main" id="{4B2EF3B5-612A-807D-738E-9FBD90B4555C}"/>
              </a:ext>
            </a:extLst>
          </p:cNvPr>
          <p:cNvSpPr txBox="1"/>
          <p:nvPr/>
        </p:nvSpPr>
        <p:spPr>
          <a:xfrm>
            <a:off x="2124183" y="1411442"/>
            <a:ext cx="1524000" cy="738664"/>
          </a:xfrm>
          <a:prstGeom prst="rect">
            <a:avLst/>
          </a:prstGeom>
          <a:solidFill>
            <a:srgbClr val="7889FB"/>
          </a:solidFill>
        </p:spPr>
        <p:txBody>
          <a:bodyPr wrap="square" rIns="0" rtlCol="0">
            <a:spAutoFit/>
          </a:bodyPr>
          <a:lstStyle/>
          <a:p>
            <a:pPr defTabSz="457200" fontAlgn="base">
              <a:spcBef>
                <a:spcPct val="0"/>
              </a:spcBef>
              <a:spcAft>
                <a:spcPct val="0"/>
              </a:spcAft>
            </a:pPr>
            <a:r>
              <a:rPr lang="en-US" sz="1400" b="1" dirty="0">
                <a:solidFill>
                  <a:srgbClr val="FFFFFF"/>
                </a:solidFill>
                <a:latin typeface="Arial" charset="0"/>
                <a:ea typeface="ＭＳ Ｐゴシック" charset="0"/>
              </a:rPr>
              <a:t>Scenario: </a:t>
            </a:r>
            <a:br>
              <a:rPr lang="en-US" sz="1400" dirty="0">
                <a:solidFill>
                  <a:srgbClr val="FFFFFF"/>
                </a:solidFill>
                <a:latin typeface="Arial" charset="0"/>
                <a:ea typeface="ＭＳ Ｐゴシック" charset="0"/>
              </a:rPr>
            </a:br>
            <a:r>
              <a:rPr lang="de-DE" sz="1400" dirty="0">
                <a:solidFill>
                  <a:srgbClr val="FFFFFF"/>
                </a:solidFill>
                <a:latin typeface="Arial" charset="0"/>
                <a:ea typeface="ＭＳ Ｐゴシック" charset="0"/>
              </a:rPr>
              <a:t>X: 10</a:t>
            </a:r>
            <a:r>
              <a:rPr lang="de-DE" sz="1400" baseline="30000" dirty="0">
                <a:solidFill>
                  <a:srgbClr val="FFFFFF"/>
                </a:solidFill>
                <a:latin typeface="Arial" charset="0"/>
                <a:ea typeface="ＭＳ Ｐゴシック" charset="0"/>
              </a:rPr>
              <a:t>8</a:t>
            </a:r>
            <a:r>
              <a:rPr lang="de-DE" sz="1400" dirty="0">
                <a:solidFill>
                  <a:srgbClr val="FFFFFF"/>
                </a:solidFill>
                <a:latin typeface="Arial" charset="0"/>
                <a:ea typeface="ＭＳ Ｐゴシック" charset="0"/>
              </a:rPr>
              <a:t> x 10</a:t>
            </a:r>
            <a:r>
              <a:rPr lang="de-DE" sz="1400" baseline="30000" dirty="0">
                <a:solidFill>
                  <a:srgbClr val="FFFFFF"/>
                </a:solidFill>
                <a:latin typeface="Arial" charset="0"/>
                <a:ea typeface="ＭＳ Ｐゴシック" charset="0"/>
              </a:rPr>
              <a:t>3</a:t>
            </a:r>
            <a:r>
              <a:rPr lang="de-DE" sz="1400" dirty="0">
                <a:solidFill>
                  <a:srgbClr val="FFFFFF"/>
                </a:solidFill>
                <a:latin typeface="Arial" charset="0"/>
                <a:ea typeface="ＭＳ Ｐゴシック" charset="0"/>
              </a:rPr>
              <a:t>, 10</a:t>
            </a:r>
            <a:r>
              <a:rPr lang="de-DE" sz="1400" baseline="30000" dirty="0">
                <a:solidFill>
                  <a:srgbClr val="FFFFFF"/>
                </a:solidFill>
                <a:latin typeface="Arial" charset="0"/>
                <a:ea typeface="ＭＳ Ｐゴシック" charset="0"/>
              </a:rPr>
              <a:t>11</a:t>
            </a:r>
            <a:r>
              <a:rPr lang="de-DE" sz="1400" dirty="0">
                <a:solidFill>
                  <a:srgbClr val="FFFFFF"/>
                </a:solidFill>
                <a:latin typeface="Arial" charset="0"/>
                <a:ea typeface="ＭＳ Ｐゴシック" charset="0"/>
              </a:rPr>
              <a:t> </a:t>
            </a:r>
            <a:br>
              <a:rPr lang="de-DE" sz="1400" dirty="0">
                <a:solidFill>
                  <a:srgbClr val="FFFFFF"/>
                </a:solidFill>
                <a:latin typeface="Arial" charset="0"/>
                <a:ea typeface="ＭＳ Ｐゴシック" charset="0"/>
              </a:rPr>
            </a:br>
            <a:r>
              <a:rPr lang="de-DE" sz="1400" dirty="0">
                <a:solidFill>
                  <a:srgbClr val="FFFFFF"/>
                </a:solidFill>
                <a:latin typeface="Arial" charset="0"/>
                <a:ea typeface="ＭＳ Ｐゴシック" charset="0"/>
              </a:rPr>
              <a:t>y: 10</a:t>
            </a:r>
            <a:r>
              <a:rPr lang="de-DE" sz="1400" baseline="30000" dirty="0">
                <a:solidFill>
                  <a:srgbClr val="FFFFFF"/>
                </a:solidFill>
                <a:latin typeface="Arial" charset="0"/>
                <a:ea typeface="ＭＳ Ｐゴシック" charset="0"/>
              </a:rPr>
              <a:t>8</a:t>
            </a:r>
            <a:r>
              <a:rPr lang="de-DE" sz="1400" dirty="0">
                <a:solidFill>
                  <a:srgbClr val="FFFFFF"/>
                </a:solidFill>
                <a:latin typeface="Arial" charset="0"/>
                <a:ea typeface="ＭＳ Ｐゴシック" charset="0"/>
              </a:rPr>
              <a:t> x 1, 10</a:t>
            </a:r>
            <a:r>
              <a:rPr lang="de-DE" sz="1400" baseline="30000" dirty="0">
                <a:solidFill>
                  <a:srgbClr val="FFFFFF"/>
                </a:solidFill>
                <a:latin typeface="Arial" charset="0"/>
                <a:ea typeface="ＭＳ Ｐゴシック" charset="0"/>
              </a:rPr>
              <a:t>8</a:t>
            </a:r>
            <a:endParaRPr lang="en-US" sz="1400" dirty="0">
              <a:solidFill>
                <a:srgbClr val="FFFFFF"/>
              </a:solidFill>
              <a:latin typeface="Arial" charset="0"/>
              <a:ea typeface="ＭＳ Ｐゴシック" charset="0"/>
            </a:endParaRPr>
          </a:p>
        </p:txBody>
      </p:sp>
      <p:sp>
        <p:nvSpPr>
          <p:cNvPr id="36" name="TextBox 35">
            <a:extLst>
              <a:ext uri="{FF2B5EF4-FFF2-40B4-BE49-F238E27FC236}">
                <a16:creationId xmlns:a16="http://schemas.microsoft.com/office/drawing/2014/main" id="{F923F4EB-5715-E0FD-4A05-325975311F4A}"/>
              </a:ext>
            </a:extLst>
          </p:cNvPr>
          <p:cNvSpPr txBox="1"/>
          <p:nvPr/>
        </p:nvSpPr>
        <p:spPr>
          <a:xfrm>
            <a:off x="422853" y="4600594"/>
            <a:ext cx="5334000" cy="1200329"/>
          </a:xfrm>
          <a:prstGeom prst="rect">
            <a:avLst/>
          </a:prstGeom>
          <a:noFill/>
        </p:spPr>
        <p:txBody>
          <a:bodyPr wrap="square" rtlCol="0">
            <a:spAutoFit/>
          </a:bodyPr>
          <a:lstStyle/>
          <a:p>
            <a:pPr defTabSz="457200" fontAlgn="base">
              <a:spcBef>
                <a:spcPct val="0"/>
              </a:spcBef>
              <a:spcAft>
                <a:spcPct val="0"/>
              </a:spcAft>
              <a:buFont typeface="Wingdings" pitchFamily="2" charset="2"/>
              <a:buChar char="è"/>
            </a:pPr>
            <a:r>
              <a:rPr lang="en-US" b="1" dirty="0">
                <a:solidFill>
                  <a:schemeClr val="accent1"/>
                </a:solidFill>
                <a:ea typeface="ＭＳ Ｐゴシック" charset="0"/>
                <a:cs typeface="Calibri" panose="020F0502020204030204" pitchFamily="34" charset="0"/>
                <a:sym typeface="Wingdings" pitchFamily="2" charset="2"/>
              </a:rPr>
              <a:t> Hybrid Runtime Plans:</a:t>
            </a:r>
          </a:p>
          <a:p>
            <a:pPr marL="182880" lvl="1" defTabSz="457200" fontAlgn="base">
              <a:spcBef>
                <a:spcPct val="0"/>
              </a:spcBef>
              <a:spcAft>
                <a:spcPct val="0"/>
              </a:spcAft>
              <a:buFont typeface="Arial" pitchFamily="34" charset="0"/>
              <a:buChar char="•"/>
            </a:pPr>
            <a:r>
              <a:rPr lang="en-US" b="1" dirty="0">
                <a:solidFill>
                  <a:srgbClr val="7889FB"/>
                </a:solidFill>
                <a:ea typeface="ＭＳ Ｐゴシック" charset="0"/>
                <a:cs typeface="Calibri" panose="020F0502020204030204" pitchFamily="34" charset="0"/>
                <a:sym typeface="Wingdings" pitchFamily="2" charset="2"/>
              </a:rPr>
              <a:t> Size propagation / memory estimates</a:t>
            </a:r>
          </a:p>
          <a:p>
            <a:pPr marL="182880" lvl="1" defTabSz="457200" fontAlgn="base">
              <a:spcBef>
                <a:spcPct val="0"/>
              </a:spcBef>
              <a:spcAft>
                <a:spcPct val="0"/>
              </a:spcAft>
              <a:buFont typeface="Arial" pitchFamily="34" charset="0"/>
              <a:buChar char="•"/>
            </a:pPr>
            <a:r>
              <a:rPr lang="en-US" b="1" dirty="0">
                <a:solidFill>
                  <a:srgbClr val="7889FB"/>
                </a:solidFill>
                <a:ea typeface="ＭＳ Ｐゴシック" charset="0"/>
                <a:cs typeface="Calibri" panose="020F0502020204030204" pitchFamily="34" charset="0"/>
                <a:sym typeface="Wingdings" pitchFamily="2" charset="2"/>
              </a:rPr>
              <a:t> Integrated CP / Spark runtime</a:t>
            </a:r>
          </a:p>
          <a:p>
            <a:pPr marL="182880" lvl="1" defTabSz="457200" fontAlgn="base">
              <a:spcBef>
                <a:spcPct val="0"/>
              </a:spcBef>
              <a:spcAft>
                <a:spcPct val="0"/>
              </a:spcAft>
              <a:buFont typeface="Arial" pitchFamily="34" charset="0"/>
              <a:buChar char="•"/>
            </a:pPr>
            <a:r>
              <a:rPr lang="en-US" b="1" dirty="0">
                <a:solidFill>
                  <a:srgbClr val="7889FB"/>
                </a:solidFill>
                <a:ea typeface="ＭＳ Ｐゴシック" charset="0"/>
                <a:cs typeface="Calibri" panose="020F0502020204030204" pitchFamily="34" charset="0"/>
                <a:sym typeface="Wingdings" pitchFamily="2" charset="2"/>
              </a:rPr>
              <a:t> Dynamic recompilation</a:t>
            </a:r>
            <a:r>
              <a:rPr lang="en-US" b="1" dirty="0">
                <a:solidFill>
                  <a:srgbClr val="FF0000"/>
                </a:solidFill>
                <a:ea typeface="ＭＳ Ｐゴシック" charset="0"/>
                <a:cs typeface="Calibri" panose="020F0502020204030204" pitchFamily="34" charset="0"/>
                <a:sym typeface="Wingdings" pitchFamily="2" charset="2"/>
              </a:rPr>
              <a:t> </a:t>
            </a:r>
            <a:r>
              <a:rPr lang="en-US" b="1" dirty="0">
                <a:solidFill>
                  <a:srgbClr val="7889FB"/>
                </a:solidFill>
                <a:ea typeface="ＭＳ Ｐゴシック" charset="0"/>
                <a:cs typeface="Calibri" panose="020F0502020204030204" pitchFamily="34" charset="0"/>
                <a:sym typeface="Wingdings" pitchFamily="2" charset="2"/>
              </a:rPr>
              <a:t>during runtime</a:t>
            </a:r>
          </a:p>
        </p:txBody>
      </p:sp>
      <p:grpSp>
        <p:nvGrpSpPr>
          <p:cNvPr id="37" name="Group 36">
            <a:extLst>
              <a:ext uri="{FF2B5EF4-FFF2-40B4-BE49-F238E27FC236}">
                <a16:creationId xmlns:a16="http://schemas.microsoft.com/office/drawing/2014/main" id="{1B314845-0ACF-7873-1A66-BA2AC599F056}"/>
              </a:ext>
            </a:extLst>
          </p:cNvPr>
          <p:cNvGrpSpPr/>
          <p:nvPr/>
        </p:nvGrpSpPr>
        <p:grpSpPr>
          <a:xfrm>
            <a:off x="4947894" y="1019224"/>
            <a:ext cx="4114800" cy="2243480"/>
            <a:chOff x="4038600" y="1569497"/>
            <a:chExt cx="4114800" cy="2243480"/>
          </a:xfrm>
        </p:grpSpPr>
        <p:sp>
          <p:nvSpPr>
            <p:cNvPr id="38" name="TextBox 37">
              <a:extLst>
                <a:ext uri="{FF2B5EF4-FFF2-40B4-BE49-F238E27FC236}">
                  <a16:creationId xmlns:a16="http://schemas.microsoft.com/office/drawing/2014/main" id="{3C8ED3A1-333F-C84B-A5BD-73A36B08D11B}"/>
                </a:ext>
              </a:extLst>
            </p:cNvPr>
            <p:cNvSpPr txBox="1"/>
            <p:nvPr/>
          </p:nvSpPr>
          <p:spPr>
            <a:xfrm>
              <a:off x="7086600" y="3505200"/>
              <a:ext cx="762000" cy="307777"/>
            </a:xfrm>
            <a:prstGeom prst="rect">
              <a:avLst/>
            </a:prstGeom>
            <a:noFill/>
          </p:spPr>
          <p:txBody>
            <a:bodyPr wrap="square" rtlCol="0">
              <a:spAutoFit/>
            </a:bodyPr>
            <a:lstStyle/>
            <a:p>
              <a:pPr defTabSz="457200" fontAlgn="base">
                <a:spcBef>
                  <a:spcPct val="0"/>
                </a:spcBef>
                <a:spcAft>
                  <a:spcPct val="0"/>
                </a:spcAft>
              </a:pPr>
              <a:r>
                <a:rPr lang="en-US" sz="1400" dirty="0">
                  <a:solidFill>
                    <a:srgbClr val="F70146"/>
                  </a:solidFill>
                  <a:ea typeface="ＭＳ Ｐゴシック" charset="0"/>
                  <a:cs typeface="Calibri" panose="020F0502020204030204" pitchFamily="34" charset="0"/>
                </a:rPr>
                <a:t>800MB</a:t>
              </a:r>
            </a:p>
          </p:txBody>
        </p:sp>
        <p:sp>
          <p:nvSpPr>
            <p:cNvPr id="39" name="TextBox 38">
              <a:extLst>
                <a:ext uri="{FF2B5EF4-FFF2-40B4-BE49-F238E27FC236}">
                  <a16:creationId xmlns:a16="http://schemas.microsoft.com/office/drawing/2014/main" id="{B5372090-5E65-50ED-D8BB-D90FE6946573}"/>
                </a:ext>
              </a:extLst>
            </p:cNvPr>
            <p:cNvSpPr txBox="1"/>
            <p:nvPr/>
          </p:nvSpPr>
          <p:spPr>
            <a:xfrm>
              <a:off x="7315200" y="2740223"/>
              <a:ext cx="838200" cy="307777"/>
            </a:xfrm>
            <a:prstGeom prst="rect">
              <a:avLst/>
            </a:prstGeom>
            <a:noFill/>
          </p:spPr>
          <p:txBody>
            <a:bodyPr wrap="square" rtlCol="0">
              <a:spAutoFit/>
            </a:bodyPr>
            <a:lstStyle/>
            <a:p>
              <a:pPr defTabSz="457200" fontAlgn="base">
                <a:spcBef>
                  <a:spcPct val="0"/>
                </a:spcBef>
                <a:spcAft>
                  <a:spcPct val="0"/>
                </a:spcAft>
              </a:pPr>
              <a:r>
                <a:rPr lang="en-US" sz="1400" dirty="0">
                  <a:solidFill>
                    <a:srgbClr val="F70146"/>
                  </a:solidFill>
                  <a:ea typeface="ＭＳ Ｐゴシック" charset="0"/>
                  <a:cs typeface="Calibri" panose="020F0502020204030204" pitchFamily="34" charset="0"/>
                </a:rPr>
                <a:t>800GB</a:t>
              </a:r>
            </a:p>
          </p:txBody>
        </p:sp>
        <p:sp>
          <p:nvSpPr>
            <p:cNvPr id="40" name="TextBox 39">
              <a:extLst>
                <a:ext uri="{FF2B5EF4-FFF2-40B4-BE49-F238E27FC236}">
                  <a16:creationId xmlns:a16="http://schemas.microsoft.com/office/drawing/2014/main" id="{07D1250B-A46E-EE0F-8A08-E56AD50E638A}"/>
                </a:ext>
              </a:extLst>
            </p:cNvPr>
            <p:cNvSpPr txBox="1"/>
            <p:nvPr/>
          </p:nvSpPr>
          <p:spPr>
            <a:xfrm>
              <a:off x="5943600" y="3505200"/>
              <a:ext cx="838200" cy="307777"/>
            </a:xfrm>
            <a:prstGeom prst="rect">
              <a:avLst/>
            </a:prstGeom>
            <a:noFill/>
          </p:spPr>
          <p:txBody>
            <a:bodyPr wrap="square" rtlCol="0">
              <a:spAutoFit/>
            </a:bodyPr>
            <a:lstStyle/>
            <a:p>
              <a:pPr defTabSz="457200" fontAlgn="base">
                <a:spcBef>
                  <a:spcPct val="0"/>
                </a:spcBef>
                <a:spcAft>
                  <a:spcPct val="0"/>
                </a:spcAft>
              </a:pPr>
              <a:r>
                <a:rPr lang="en-US" sz="1400" dirty="0">
                  <a:solidFill>
                    <a:srgbClr val="F70146"/>
                  </a:solidFill>
                  <a:ea typeface="ＭＳ Ｐゴシック" charset="0"/>
                  <a:cs typeface="Calibri" panose="020F0502020204030204" pitchFamily="34" charset="0"/>
                </a:rPr>
                <a:t>800GB</a:t>
              </a:r>
            </a:p>
          </p:txBody>
        </p:sp>
        <p:sp>
          <p:nvSpPr>
            <p:cNvPr id="41" name="TextBox 40">
              <a:extLst>
                <a:ext uri="{FF2B5EF4-FFF2-40B4-BE49-F238E27FC236}">
                  <a16:creationId xmlns:a16="http://schemas.microsoft.com/office/drawing/2014/main" id="{68FAAD64-FF62-D8B0-609E-654A5942C2DB}"/>
                </a:ext>
              </a:extLst>
            </p:cNvPr>
            <p:cNvSpPr txBox="1"/>
            <p:nvPr/>
          </p:nvSpPr>
          <p:spPr>
            <a:xfrm>
              <a:off x="4114800" y="3349823"/>
              <a:ext cx="685800" cy="307777"/>
            </a:xfrm>
            <a:prstGeom prst="rect">
              <a:avLst/>
            </a:prstGeom>
            <a:noFill/>
          </p:spPr>
          <p:txBody>
            <a:bodyPr wrap="square" rtlCol="0">
              <a:spAutoFit/>
            </a:bodyPr>
            <a:lstStyle/>
            <a:p>
              <a:pPr defTabSz="457200" fontAlgn="base">
                <a:spcBef>
                  <a:spcPct val="0"/>
                </a:spcBef>
                <a:spcAft>
                  <a:spcPct val="0"/>
                </a:spcAft>
              </a:pPr>
              <a:r>
                <a:rPr lang="en-US" sz="1400" dirty="0">
                  <a:solidFill>
                    <a:srgbClr val="F70146"/>
                  </a:solidFill>
                  <a:ea typeface="ＭＳ Ｐゴシック" charset="0"/>
                  <a:cs typeface="Calibri" panose="020F0502020204030204" pitchFamily="34" charset="0"/>
                </a:rPr>
                <a:t>8KB</a:t>
              </a:r>
            </a:p>
          </p:txBody>
        </p:sp>
        <p:sp>
          <p:nvSpPr>
            <p:cNvPr id="42" name="TextBox 41">
              <a:extLst>
                <a:ext uri="{FF2B5EF4-FFF2-40B4-BE49-F238E27FC236}">
                  <a16:creationId xmlns:a16="http://schemas.microsoft.com/office/drawing/2014/main" id="{921977E4-824D-7977-CD47-EC6501C6927B}"/>
                </a:ext>
              </a:extLst>
            </p:cNvPr>
            <p:cNvSpPr txBox="1"/>
            <p:nvPr/>
          </p:nvSpPr>
          <p:spPr>
            <a:xfrm>
              <a:off x="4038600" y="2508646"/>
              <a:ext cx="914400" cy="307777"/>
            </a:xfrm>
            <a:prstGeom prst="rect">
              <a:avLst/>
            </a:prstGeom>
            <a:noFill/>
          </p:spPr>
          <p:txBody>
            <a:bodyPr wrap="square" rtlCol="0">
              <a:spAutoFit/>
            </a:bodyPr>
            <a:lstStyle/>
            <a:p>
              <a:pPr defTabSz="457200" fontAlgn="base">
                <a:spcBef>
                  <a:spcPct val="0"/>
                </a:spcBef>
                <a:spcAft>
                  <a:spcPct val="0"/>
                </a:spcAft>
              </a:pPr>
              <a:r>
                <a:rPr lang="en-US" sz="1400" dirty="0">
                  <a:solidFill>
                    <a:srgbClr val="F70146"/>
                  </a:solidFill>
                  <a:ea typeface="ＭＳ Ｐゴシック" charset="0"/>
                  <a:cs typeface="Calibri" panose="020F0502020204030204" pitchFamily="34" charset="0"/>
                </a:rPr>
                <a:t>172KB</a:t>
              </a:r>
            </a:p>
          </p:txBody>
        </p:sp>
        <p:sp>
          <p:nvSpPr>
            <p:cNvPr id="43" name="TextBox 42">
              <a:extLst>
                <a:ext uri="{FF2B5EF4-FFF2-40B4-BE49-F238E27FC236}">
                  <a16:creationId xmlns:a16="http://schemas.microsoft.com/office/drawing/2014/main" id="{69E3B6D5-7A24-6F59-5F0F-12A7EBA2F908}"/>
                </a:ext>
              </a:extLst>
            </p:cNvPr>
            <p:cNvSpPr txBox="1"/>
            <p:nvPr/>
          </p:nvSpPr>
          <p:spPr>
            <a:xfrm>
              <a:off x="4876800" y="3093497"/>
              <a:ext cx="914400" cy="307777"/>
            </a:xfrm>
            <a:prstGeom prst="rect">
              <a:avLst/>
            </a:prstGeom>
            <a:noFill/>
          </p:spPr>
          <p:txBody>
            <a:bodyPr wrap="square" rtlCol="0">
              <a:spAutoFit/>
            </a:bodyPr>
            <a:lstStyle/>
            <a:p>
              <a:pPr defTabSz="457200" fontAlgn="base">
                <a:spcBef>
                  <a:spcPct val="0"/>
                </a:spcBef>
                <a:spcAft>
                  <a:spcPct val="0"/>
                </a:spcAft>
              </a:pPr>
              <a:r>
                <a:rPr lang="en-US" sz="1400" dirty="0">
                  <a:solidFill>
                    <a:srgbClr val="F70146"/>
                  </a:solidFill>
                  <a:ea typeface="ＭＳ Ｐゴシック" charset="0"/>
                  <a:cs typeface="Calibri" panose="020F0502020204030204" pitchFamily="34" charset="0"/>
                </a:rPr>
                <a:t>1.6TB</a:t>
              </a:r>
            </a:p>
          </p:txBody>
        </p:sp>
        <p:sp>
          <p:nvSpPr>
            <p:cNvPr id="44" name="TextBox 43">
              <a:extLst>
                <a:ext uri="{FF2B5EF4-FFF2-40B4-BE49-F238E27FC236}">
                  <a16:creationId xmlns:a16="http://schemas.microsoft.com/office/drawing/2014/main" id="{D899A79D-E8DB-3ADA-89BE-66D6915FEDB4}"/>
                </a:ext>
              </a:extLst>
            </p:cNvPr>
            <p:cNvSpPr txBox="1"/>
            <p:nvPr/>
          </p:nvSpPr>
          <p:spPr>
            <a:xfrm>
              <a:off x="5867400" y="2554069"/>
              <a:ext cx="914400" cy="307777"/>
            </a:xfrm>
            <a:prstGeom prst="rect">
              <a:avLst/>
            </a:prstGeom>
            <a:noFill/>
          </p:spPr>
          <p:txBody>
            <a:bodyPr wrap="square" rtlCol="0">
              <a:spAutoFit/>
            </a:bodyPr>
            <a:lstStyle/>
            <a:p>
              <a:pPr defTabSz="457200" fontAlgn="base">
                <a:spcBef>
                  <a:spcPct val="0"/>
                </a:spcBef>
                <a:spcAft>
                  <a:spcPct val="0"/>
                </a:spcAft>
              </a:pPr>
              <a:r>
                <a:rPr lang="en-US" sz="1400" dirty="0">
                  <a:solidFill>
                    <a:srgbClr val="F70146"/>
                  </a:solidFill>
                  <a:ea typeface="ＭＳ Ｐゴシック" charset="0"/>
                  <a:cs typeface="Calibri" panose="020F0502020204030204" pitchFamily="34" charset="0"/>
                </a:rPr>
                <a:t>1.6TB</a:t>
              </a:r>
            </a:p>
          </p:txBody>
        </p:sp>
        <p:sp>
          <p:nvSpPr>
            <p:cNvPr id="45" name="TextBox 44">
              <a:extLst>
                <a:ext uri="{FF2B5EF4-FFF2-40B4-BE49-F238E27FC236}">
                  <a16:creationId xmlns:a16="http://schemas.microsoft.com/office/drawing/2014/main" id="{0F428C0F-97C8-9E11-3730-9BADFF32DF73}"/>
                </a:ext>
              </a:extLst>
            </p:cNvPr>
            <p:cNvSpPr txBox="1"/>
            <p:nvPr/>
          </p:nvSpPr>
          <p:spPr>
            <a:xfrm>
              <a:off x="4876800" y="2146439"/>
              <a:ext cx="685800" cy="307777"/>
            </a:xfrm>
            <a:prstGeom prst="rect">
              <a:avLst/>
            </a:prstGeom>
            <a:noFill/>
          </p:spPr>
          <p:txBody>
            <a:bodyPr wrap="square" rtlCol="0">
              <a:spAutoFit/>
            </a:bodyPr>
            <a:lstStyle/>
            <a:p>
              <a:pPr defTabSz="457200" fontAlgn="base">
                <a:spcBef>
                  <a:spcPct val="0"/>
                </a:spcBef>
                <a:spcAft>
                  <a:spcPct val="0"/>
                </a:spcAft>
              </a:pPr>
              <a:r>
                <a:rPr lang="en-US" sz="1400" dirty="0">
                  <a:solidFill>
                    <a:srgbClr val="F70146"/>
                  </a:solidFill>
                  <a:ea typeface="ＭＳ Ｐゴシック" charset="0"/>
                  <a:cs typeface="Calibri" panose="020F0502020204030204" pitchFamily="34" charset="0"/>
                </a:rPr>
                <a:t>16MB</a:t>
              </a:r>
            </a:p>
          </p:txBody>
        </p:sp>
        <p:sp>
          <p:nvSpPr>
            <p:cNvPr id="46" name="TextBox 45">
              <a:extLst>
                <a:ext uri="{FF2B5EF4-FFF2-40B4-BE49-F238E27FC236}">
                  <a16:creationId xmlns:a16="http://schemas.microsoft.com/office/drawing/2014/main" id="{EEACBAAD-8D22-D7FE-8642-B2D5ADC8BD40}"/>
                </a:ext>
              </a:extLst>
            </p:cNvPr>
            <p:cNvSpPr txBox="1"/>
            <p:nvPr/>
          </p:nvSpPr>
          <p:spPr>
            <a:xfrm>
              <a:off x="5715000" y="1978223"/>
              <a:ext cx="914400" cy="307777"/>
            </a:xfrm>
            <a:prstGeom prst="rect">
              <a:avLst/>
            </a:prstGeom>
            <a:noFill/>
          </p:spPr>
          <p:txBody>
            <a:bodyPr wrap="square" rtlCol="0">
              <a:spAutoFit/>
            </a:bodyPr>
            <a:lstStyle/>
            <a:p>
              <a:pPr defTabSz="457200" fontAlgn="base">
                <a:spcBef>
                  <a:spcPct val="0"/>
                </a:spcBef>
                <a:spcAft>
                  <a:spcPct val="0"/>
                </a:spcAft>
              </a:pPr>
              <a:r>
                <a:rPr lang="en-US" sz="1400" dirty="0">
                  <a:solidFill>
                    <a:srgbClr val="F70146"/>
                  </a:solidFill>
                  <a:ea typeface="ＭＳ Ｐゴシック" charset="0"/>
                  <a:cs typeface="Calibri" panose="020F0502020204030204" pitchFamily="34" charset="0"/>
                </a:rPr>
                <a:t>8MB</a:t>
              </a:r>
            </a:p>
          </p:txBody>
        </p:sp>
        <p:sp>
          <p:nvSpPr>
            <p:cNvPr id="47" name="TextBox 46">
              <a:extLst>
                <a:ext uri="{FF2B5EF4-FFF2-40B4-BE49-F238E27FC236}">
                  <a16:creationId xmlns:a16="http://schemas.microsoft.com/office/drawing/2014/main" id="{09DEF8A8-AAD1-1138-B6C3-DB61D750ADD4}"/>
                </a:ext>
              </a:extLst>
            </p:cNvPr>
            <p:cNvSpPr txBox="1"/>
            <p:nvPr/>
          </p:nvSpPr>
          <p:spPr>
            <a:xfrm>
              <a:off x="5715000" y="1569497"/>
              <a:ext cx="914400" cy="307777"/>
            </a:xfrm>
            <a:prstGeom prst="rect">
              <a:avLst/>
            </a:prstGeom>
            <a:noFill/>
          </p:spPr>
          <p:txBody>
            <a:bodyPr wrap="square" rtlCol="0">
              <a:spAutoFit/>
            </a:bodyPr>
            <a:lstStyle/>
            <a:p>
              <a:pPr defTabSz="457200" fontAlgn="base">
                <a:spcBef>
                  <a:spcPct val="0"/>
                </a:spcBef>
                <a:spcAft>
                  <a:spcPct val="0"/>
                </a:spcAft>
              </a:pPr>
              <a:r>
                <a:rPr lang="en-US" sz="1400" dirty="0">
                  <a:solidFill>
                    <a:srgbClr val="F70146"/>
                  </a:solidFill>
                  <a:ea typeface="ＭＳ Ｐゴシック" charset="0"/>
                  <a:cs typeface="Calibri" panose="020F0502020204030204" pitchFamily="34" charset="0"/>
                </a:rPr>
                <a:t>8KB</a:t>
              </a:r>
            </a:p>
          </p:txBody>
        </p:sp>
      </p:grpSp>
      <p:grpSp>
        <p:nvGrpSpPr>
          <p:cNvPr id="48" name="Group 47">
            <a:extLst>
              <a:ext uri="{FF2B5EF4-FFF2-40B4-BE49-F238E27FC236}">
                <a16:creationId xmlns:a16="http://schemas.microsoft.com/office/drawing/2014/main" id="{909A5F1E-BB0B-14C5-816C-10CD46647928}"/>
              </a:ext>
            </a:extLst>
          </p:cNvPr>
          <p:cNvGrpSpPr/>
          <p:nvPr/>
        </p:nvGrpSpPr>
        <p:grpSpPr>
          <a:xfrm>
            <a:off x="4871694" y="1171624"/>
            <a:ext cx="3722914" cy="2139554"/>
            <a:chOff x="3962400" y="1721897"/>
            <a:chExt cx="3722914" cy="2139554"/>
          </a:xfrm>
        </p:grpSpPr>
        <p:sp>
          <p:nvSpPr>
            <p:cNvPr id="49" name="TextBox 48">
              <a:extLst>
                <a:ext uri="{FF2B5EF4-FFF2-40B4-BE49-F238E27FC236}">
                  <a16:creationId xmlns:a16="http://schemas.microsoft.com/office/drawing/2014/main" id="{41E0320A-83A9-88E7-4B41-5D0464DEB115}"/>
                </a:ext>
              </a:extLst>
            </p:cNvPr>
            <p:cNvSpPr txBox="1"/>
            <p:nvPr/>
          </p:nvSpPr>
          <p:spPr>
            <a:xfrm>
              <a:off x="3962400" y="3553674"/>
              <a:ext cx="533400" cy="307777"/>
            </a:xfrm>
            <a:prstGeom prst="rect">
              <a:avLst/>
            </a:prstGeom>
            <a:noFill/>
          </p:spPr>
          <p:txBody>
            <a:bodyPr wrap="square" rtlCol="0">
              <a:spAutoFit/>
            </a:bodyPr>
            <a:lstStyle/>
            <a:p>
              <a:pPr defTabSz="457200" fontAlgn="base">
                <a:spcBef>
                  <a:spcPct val="0"/>
                </a:spcBef>
                <a:spcAft>
                  <a:spcPct val="0"/>
                </a:spcAft>
              </a:pPr>
              <a:r>
                <a:rPr lang="en-US" sz="1400" b="1" dirty="0">
                  <a:solidFill>
                    <a:srgbClr val="7889FB"/>
                  </a:solidFill>
                  <a:ea typeface="ＭＳ Ｐゴシック" charset="0"/>
                  <a:cs typeface="Calibri" panose="020F0502020204030204" pitchFamily="34" charset="0"/>
                </a:rPr>
                <a:t>CP</a:t>
              </a:r>
            </a:p>
          </p:txBody>
        </p:sp>
        <p:sp>
          <p:nvSpPr>
            <p:cNvPr id="50" name="TextBox 49">
              <a:extLst>
                <a:ext uri="{FF2B5EF4-FFF2-40B4-BE49-F238E27FC236}">
                  <a16:creationId xmlns:a16="http://schemas.microsoft.com/office/drawing/2014/main" id="{305BD099-F63C-3CF6-68DF-7ECB83A57992}"/>
                </a:ext>
              </a:extLst>
            </p:cNvPr>
            <p:cNvSpPr txBox="1"/>
            <p:nvPr/>
          </p:nvSpPr>
          <p:spPr>
            <a:xfrm>
              <a:off x="4905984" y="3270646"/>
              <a:ext cx="533400" cy="307777"/>
            </a:xfrm>
            <a:prstGeom prst="rect">
              <a:avLst/>
            </a:prstGeom>
            <a:noFill/>
          </p:spPr>
          <p:txBody>
            <a:bodyPr wrap="square" rtlCol="0">
              <a:spAutoFit/>
            </a:bodyPr>
            <a:lstStyle/>
            <a:p>
              <a:pPr defTabSz="457200" fontAlgn="base">
                <a:spcBef>
                  <a:spcPct val="0"/>
                </a:spcBef>
                <a:spcAft>
                  <a:spcPct val="0"/>
                </a:spcAft>
              </a:pPr>
              <a:r>
                <a:rPr lang="en-US" sz="1400" b="1" dirty="0">
                  <a:solidFill>
                    <a:srgbClr val="7889FB"/>
                  </a:solidFill>
                  <a:ea typeface="ＭＳ Ｐゴシック" charset="0"/>
                  <a:cs typeface="Calibri" panose="020F0502020204030204" pitchFamily="34" charset="0"/>
                </a:rPr>
                <a:t>SP</a:t>
              </a:r>
            </a:p>
          </p:txBody>
        </p:sp>
        <p:sp>
          <p:nvSpPr>
            <p:cNvPr id="51" name="TextBox 50">
              <a:extLst>
                <a:ext uri="{FF2B5EF4-FFF2-40B4-BE49-F238E27FC236}">
                  <a16:creationId xmlns:a16="http://schemas.microsoft.com/office/drawing/2014/main" id="{9AD6A107-3D87-2F7E-D41E-EC4D5B3FFB57}"/>
                </a:ext>
              </a:extLst>
            </p:cNvPr>
            <p:cNvSpPr txBox="1"/>
            <p:nvPr/>
          </p:nvSpPr>
          <p:spPr>
            <a:xfrm>
              <a:off x="4038600" y="2715474"/>
              <a:ext cx="533400" cy="307777"/>
            </a:xfrm>
            <a:prstGeom prst="rect">
              <a:avLst/>
            </a:prstGeom>
            <a:noFill/>
          </p:spPr>
          <p:txBody>
            <a:bodyPr wrap="square" rtlCol="0">
              <a:spAutoFit/>
            </a:bodyPr>
            <a:lstStyle/>
            <a:p>
              <a:pPr defTabSz="457200" fontAlgn="base">
                <a:spcBef>
                  <a:spcPct val="0"/>
                </a:spcBef>
                <a:spcAft>
                  <a:spcPct val="0"/>
                </a:spcAft>
              </a:pPr>
              <a:r>
                <a:rPr lang="en-US" sz="1400" b="1" dirty="0">
                  <a:solidFill>
                    <a:srgbClr val="7889FB"/>
                  </a:solidFill>
                  <a:ea typeface="ＭＳ Ｐゴシック" charset="0"/>
                  <a:cs typeface="Calibri" panose="020F0502020204030204" pitchFamily="34" charset="0"/>
                </a:rPr>
                <a:t>CP</a:t>
              </a:r>
            </a:p>
          </p:txBody>
        </p:sp>
        <p:sp>
          <p:nvSpPr>
            <p:cNvPr id="52" name="TextBox 51">
              <a:extLst>
                <a:ext uri="{FF2B5EF4-FFF2-40B4-BE49-F238E27FC236}">
                  <a16:creationId xmlns:a16="http://schemas.microsoft.com/office/drawing/2014/main" id="{B2CFAE7B-BBF2-D2A2-6E6D-C36660213490}"/>
                </a:ext>
              </a:extLst>
            </p:cNvPr>
            <p:cNvSpPr txBox="1"/>
            <p:nvPr/>
          </p:nvSpPr>
          <p:spPr>
            <a:xfrm>
              <a:off x="4800600" y="2334474"/>
              <a:ext cx="533400" cy="307777"/>
            </a:xfrm>
            <a:prstGeom prst="rect">
              <a:avLst/>
            </a:prstGeom>
            <a:noFill/>
          </p:spPr>
          <p:txBody>
            <a:bodyPr wrap="square" rtlCol="0">
              <a:spAutoFit/>
            </a:bodyPr>
            <a:lstStyle/>
            <a:p>
              <a:pPr defTabSz="457200" fontAlgn="base">
                <a:spcBef>
                  <a:spcPct val="0"/>
                </a:spcBef>
                <a:spcAft>
                  <a:spcPct val="0"/>
                </a:spcAft>
              </a:pPr>
              <a:r>
                <a:rPr lang="en-US" sz="1400" b="1" dirty="0">
                  <a:solidFill>
                    <a:srgbClr val="7889FB"/>
                  </a:solidFill>
                  <a:ea typeface="ＭＳ Ｐゴシック" charset="0"/>
                  <a:cs typeface="Calibri" panose="020F0502020204030204" pitchFamily="34" charset="0"/>
                </a:rPr>
                <a:t>CP</a:t>
              </a:r>
            </a:p>
          </p:txBody>
        </p:sp>
        <p:sp>
          <p:nvSpPr>
            <p:cNvPr id="53" name="TextBox 52">
              <a:extLst>
                <a:ext uri="{FF2B5EF4-FFF2-40B4-BE49-F238E27FC236}">
                  <a16:creationId xmlns:a16="http://schemas.microsoft.com/office/drawing/2014/main" id="{D2C664D8-AAE1-A5B3-A1D9-3AEB07A04BCE}"/>
                </a:ext>
              </a:extLst>
            </p:cNvPr>
            <p:cNvSpPr txBox="1"/>
            <p:nvPr/>
          </p:nvSpPr>
          <p:spPr>
            <a:xfrm>
              <a:off x="5638800" y="1721897"/>
              <a:ext cx="533400" cy="307777"/>
            </a:xfrm>
            <a:prstGeom prst="rect">
              <a:avLst/>
            </a:prstGeom>
            <a:noFill/>
          </p:spPr>
          <p:txBody>
            <a:bodyPr wrap="square" rtlCol="0">
              <a:spAutoFit/>
            </a:bodyPr>
            <a:lstStyle/>
            <a:p>
              <a:pPr defTabSz="457200" fontAlgn="base">
                <a:spcBef>
                  <a:spcPct val="0"/>
                </a:spcBef>
                <a:spcAft>
                  <a:spcPct val="0"/>
                </a:spcAft>
              </a:pPr>
              <a:r>
                <a:rPr lang="en-US" sz="1400" b="1" dirty="0">
                  <a:solidFill>
                    <a:srgbClr val="7889FB"/>
                  </a:solidFill>
                  <a:ea typeface="ＭＳ Ｐゴシック" charset="0"/>
                  <a:cs typeface="Calibri" panose="020F0502020204030204" pitchFamily="34" charset="0"/>
                </a:rPr>
                <a:t>CP</a:t>
              </a:r>
            </a:p>
          </p:txBody>
        </p:sp>
        <p:sp>
          <p:nvSpPr>
            <p:cNvPr id="54" name="TextBox 53">
              <a:extLst>
                <a:ext uri="{FF2B5EF4-FFF2-40B4-BE49-F238E27FC236}">
                  <a16:creationId xmlns:a16="http://schemas.microsoft.com/office/drawing/2014/main" id="{46E7D57F-2DEA-573C-43B8-44E3FA391D43}"/>
                </a:ext>
              </a:extLst>
            </p:cNvPr>
            <p:cNvSpPr txBox="1"/>
            <p:nvPr/>
          </p:nvSpPr>
          <p:spPr>
            <a:xfrm>
              <a:off x="6085114" y="2737246"/>
              <a:ext cx="533400" cy="307777"/>
            </a:xfrm>
            <a:prstGeom prst="rect">
              <a:avLst/>
            </a:prstGeom>
            <a:noFill/>
          </p:spPr>
          <p:txBody>
            <a:bodyPr wrap="square" rtlCol="0">
              <a:spAutoFit/>
            </a:bodyPr>
            <a:lstStyle/>
            <a:p>
              <a:pPr defTabSz="457200" fontAlgn="base">
                <a:spcBef>
                  <a:spcPct val="0"/>
                </a:spcBef>
                <a:spcAft>
                  <a:spcPct val="0"/>
                </a:spcAft>
              </a:pPr>
              <a:r>
                <a:rPr lang="en-US" sz="1400" b="1" dirty="0">
                  <a:solidFill>
                    <a:srgbClr val="7889FB"/>
                  </a:solidFill>
                  <a:ea typeface="ＭＳ Ｐゴシック" charset="0"/>
                  <a:cs typeface="Calibri" panose="020F0502020204030204" pitchFamily="34" charset="0"/>
                </a:rPr>
                <a:t>SP</a:t>
              </a:r>
            </a:p>
          </p:txBody>
        </p:sp>
        <p:sp>
          <p:nvSpPr>
            <p:cNvPr id="55" name="TextBox 54">
              <a:extLst>
                <a:ext uri="{FF2B5EF4-FFF2-40B4-BE49-F238E27FC236}">
                  <a16:creationId xmlns:a16="http://schemas.microsoft.com/office/drawing/2014/main" id="{CADBEB36-C528-2D7E-52A3-8AF3E67B1DAE}"/>
                </a:ext>
              </a:extLst>
            </p:cNvPr>
            <p:cNvSpPr txBox="1"/>
            <p:nvPr/>
          </p:nvSpPr>
          <p:spPr>
            <a:xfrm>
              <a:off x="7151914" y="2911418"/>
              <a:ext cx="533400" cy="307777"/>
            </a:xfrm>
            <a:prstGeom prst="rect">
              <a:avLst/>
            </a:prstGeom>
            <a:noFill/>
          </p:spPr>
          <p:txBody>
            <a:bodyPr wrap="square" rtlCol="0">
              <a:spAutoFit/>
            </a:bodyPr>
            <a:lstStyle/>
            <a:p>
              <a:pPr defTabSz="457200" fontAlgn="base">
                <a:spcBef>
                  <a:spcPct val="0"/>
                </a:spcBef>
                <a:spcAft>
                  <a:spcPct val="0"/>
                </a:spcAft>
              </a:pPr>
              <a:r>
                <a:rPr lang="en-US" sz="1400" b="1" dirty="0">
                  <a:solidFill>
                    <a:srgbClr val="7889FB"/>
                  </a:solidFill>
                  <a:ea typeface="ＭＳ Ｐゴシック" charset="0"/>
                  <a:cs typeface="Calibri" panose="020F0502020204030204" pitchFamily="34" charset="0"/>
                </a:rPr>
                <a:t>SP</a:t>
              </a:r>
            </a:p>
          </p:txBody>
        </p:sp>
        <p:sp>
          <p:nvSpPr>
            <p:cNvPr id="56" name="TextBox 55">
              <a:extLst>
                <a:ext uri="{FF2B5EF4-FFF2-40B4-BE49-F238E27FC236}">
                  <a16:creationId xmlns:a16="http://schemas.microsoft.com/office/drawing/2014/main" id="{E5E7DDFA-E2F4-7550-EF28-033CA43B54BF}"/>
                </a:ext>
              </a:extLst>
            </p:cNvPr>
            <p:cNvSpPr txBox="1"/>
            <p:nvPr/>
          </p:nvSpPr>
          <p:spPr>
            <a:xfrm>
              <a:off x="5486400" y="2138532"/>
              <a:ext cx="533400" cy="307777"/>
            </a:xfrm>
            <a:prstGeom prst="rect">
              <a:avLst/>
            </a:prstGeom>
            <a:noFill/>
          </p:spPr>
          <p:txBody>
            <a:bodyPr wrap="square" rtlCol="0">
              <a:spAutoFit/>
            </a:bodyPr>
            <a:lstStyle/>
            <a:p>
              <a:pPr defTabSz="457200" fontAlgn="base">
                <a:spcBef>
                  <a:spcPct val="0"/>
                </a:spcBef>
                <a:spcAft>
                  <a:spcPct val="0"/>
                </a:spcAft>
              </a:pPr>
              <a:r>
                <a:rPr lang="en-US" sz="1400" b="1" dirty="0">
                  <a:solidFill>
                    <a:srgbClr val="7889FB"/>
                  </a:solidFill>
                  <a:ea typeface="ＭＳ Ｐゴシック" charset="0"/>
                  <a:cs typeface="Calibri" panose="020F0502020204030204" pitchFamily="34" charset="0"/>
                </a:rPr>
                <a:t>CP</a:t>
              </a:r>
            </a:p>
          </p:txBody>
        </p:sp>
      </p:grpSp>
      <p:cxnSp>
        <p:nvCxnSpPr>
          <p:cNvPr id="57" name="Straight Arrow Connector 56">
            <a:extLst>
              <a:ext uri="{FF2B5EF4-FFF2-40B4-BE49-F238E27FC236}">
                <a16:creationId xmlns:a16="http://schemas.microsoft.com/office/drawing/2014/main" id="{1F97070E-AA9C-9508-B3BB-711254B11572}"/>
              </a:ext>
            </a:extLst>
          </p:cNvPr>
          <p:cNvCxnSpPr/>
          <p:nvPr/>
        </p:nvCxnSpPr>
        <p:spPr>
          <a:xfrm rot="5400000">
            <a:off x="8263388" y="3679521"/>
            <a:ext cx="685800" cy="1588"/>
          </a:xfrm>
          <a:prstGeom prst="straightConnector1">
            <a:avLst/>
          </a:prstGeom>
          <a:noFill/>
          <a:ln w="19050" cap="flat" cmpd="sng" algn="ctr">
            <a:solidFill>
              <a:srgbClr val="7889FB"/>
            </a:solidFill>
            <a:prstDash val="dash"/>
            <a:miter lim="800000"/>
            <a:headEnd type="oval"/>
            <a:tailEnd type="arrow"/>
          </a:ln>
          <a:effectLst/>
        </p:spPr>
      </p:cxnSp>
      <p:sp>
        <p:nvSpPr>
          <p:cNvPr id="58" name="Rectangle 57">
            <a:extLst>
              <a:ext uri="{FF2B5EF4-FFF2-40B4-BE49-F238E27FC236}">
                <a16:creationId xmlns:a16="http://schemas.microsoft.com/office/drawing/2014/main" id="{3514B9EA-81B2-A57A-1DC2-C11A5C65BC7B}"/>
              </a:ext>
            </a:extLst>
          </p:cNvPr>
          <p:cNvSpPr/>
          <p:nvPr/>
        </p:nvSpPr>
        <p:spPr>
          <a:xfrm>
            <a:off x="582597" y="1411442"/>
            <a:ext cx="3068664" cy="979368"/>
          </a:xfrm>
          <a:prstGeom prst="rect">
            <a:avLst/>
          </a:prstGeom>
          <a:noFill/>
          <a:ln w="19050" cap="flat" cmpd="sng" algn="ctr">
            <a:solidFill>
              <a:srgbClr val="7889FB"/>
            </a:solidFill>
            <a:prstDash val="dash"/>
            <a:miter lim="800000"/>
          </a:ln>
          <a:effectLst/>
        </p:spPr>
        <p:txBody>
          <a:bodyPr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nvGrpSpPr>
          <p:cNvPr id="59" name="Group 58">
            <a:extLst>
              <a:ext uri="{FF2B5EF4-FFF2-40B4-BE49-F238E27FC236}">
                <a16:creationId xmlns:a16="http://schemas.microsoft.com/office/drawing/2014/main" id="{138B12B2-A3DC-9A66-64E9-5F493A21F42E}"/>
              </a:ext>
            </a:extLst>
          </p:cNvPr>
          <p:cNvGrpSpPr/>
          <p:nvPr/>
        </p:nvGrpSpPr>
        <p:grpSpPr>
          <a:xfrm>
            <a:off x="6271575" y="3704256"/>
            <a:ext cx="3086100" cy="2030566"/>
            <a:chOff x="5377860" y="4423395"/>
            <a:chExt cx="3086100" cy="2030566"/>
          </a:xfrm>
        </p:grpSpPr>
        <p:sp>
          <p:nvSpPr>
            <p:cNvPr id="60" name="TextBox 59">
              <a:extLst>
                <a:ext uri="{FF2B5EF4-FFF2-40B4-BE49-F238E27FC236}">
                  <a16:creationId xmlns:a16="http://schemas.microsoft.com/office/drawing/2014/main" id="{9CB07BC7-F64C-43B5-2D44-085E2871985F}"/>
                </a:ext>
              </a:extLst>
            </p:cNvPr>
            <p:cNvSpPr txBox="1"/>
            <p:nvPr/>
          </p:nvSpPr>
          <p:spPr>
            <a:xfrm>
              <a:off x="5377860" y="5455741"/>
              <a:ext cx="723900" cy="307777"/>
            </a:xfrm>
            <a:prstGeom prst="rect">
              <a:avLst/>
            </a:prstGeom>
            <a:no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70146"/>
                  </a:solidFill>
                  <a:effectLst/>
                  <a:uLnTx/>
                  <a:uFillTx/>
                  <a:ea typeface="ＭＳ Ｐゴシック" charset="0"/>
                  <a:cs typeface="Calibri" panose="020F0502020204030204" pitchFamily="34" charset="0"/>
                </a:rPr>
                <a:t>1.6GB</a:t>
              </a:r>
            </a:p>
          </p:txBody>
        </p:sp>
        <p:sp>
          <p:nvSpPr>
            <p:cNvPr id="61" name="TextBox 60">
              <a:extLst>
                <a:ext uri="{FF2B5EF4-FFF2-40B4-BE49-F238E27FC236}">
                  <a16:creationId xmlns:a16="http://schemas.microsoft.com/office/drawing/2014/main" id="{D1310518-D2D6-A2B2-18A9-BB4331C3D1F2}"/>
                </a:ext>
              </a:extLst>
            </p:cNvPr>
            <p:cNvSpPr txBox="1"/>
            <p:nvPr/>
          </p:nvSpPr>
          <p:spPr>
            <a:xfrm>
              <a:off x="5500670" y="5225752"/>
              <a:ext cx="810640" cy="307777"/>
            </a:xfrm>
            <a:prstGeom prst="rect">
              <a:avLst/>
            </a:prstGeom>
            <a:noFill/>
          </p:spPr>
          <p:txBody>
            <a:bodyPr wrap="square" rtlCol="0">
              <a:spAutoFit/>
            </a:bodyPr>
            <a:lstStyle/>
            <a:p>
              <a:pPr marL="0" marR="0" lvl="0" indent="0" algn="r"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70146"/>
                  </a:solidFill>
                  <a:effectLst/>
                  <a:uLnTx/>
                  <a:uFillTx/>
                  <a:ea typeface="ＭＳ Ｐゴシック" charset="0"/>
                  <a:cs typeface="Calibri" panose="020F0502020204030204" pitchFamily="34" charset="0"/>
                </a:rPr>
                <a:t>800MB</a:t>
              </a:r>
            </a:p>
          </p:txBody>
        </p:sp>
        <p:sp>
          <p:nvSpPr>
            <p:cNvPr id="62" name="TextBox 61">
              <a:extLst>
                <a:ext uri="{FF2B5EF4-FFF2-40B4-BE49-F238E27FC236}">
                  <a16:creationId xmlns:a16="http://schemas.microsoft.com/office/drawing/2014/main" id="{B406A990-1454-CCEC-2179-0BC774124DD4}"/>
                </a:ext>
              </a:extLst>
            </p:cNvPr>
            <p:cNvSpPr txBox="1"/>
            <p:nvPr/>
          </p:nvSpPr>
          <p:spPr>
            <a:xfrm>
              <a:off x="5991515" y="4423395"/>
              <a:ext cx="685800" cy="307777"/>
            </a:xfrm>
            <a:prstGeom prst="rect">
              <a:avLst/>
            </a:prstGeom>
            <a:noFill/>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70146"/>
                  </a:solidFill>
                  <a:effectLst/>
                  <a:uLnTx/>
                  <a:uFillTx/>
                  <a:ea typeface="ＭＳ Ｐゴシック" charset="0"/>
                  <a:cs typeface="Calibri" panose="020F0502020204030204" pitchFamily="34" charset="0"/>
                </a:rPr>
                <a:t>16KB</a:t>
              </a:r>
            </a:p>
          </p:txBody>
        </p:sp>
        <p:sp>
          <p:nvSpPr>
            <p:cNvPr id="63" name="TextBox 62">
              <a:extLst>
                <a:ext uri="{FF2B5EF4-FFF2-40B4-BE49-F238E27FC236}">
                  <a16:creationId xmlns:a16="http://schemas.microsoft.com/office/drawing/2014/main" id="{4C7B053F-72CE-1614-6CD9-A421F27746C1}"/>
                </a:ext>
              </a:extLst>
            </p:cNvPr>
            <p:cNvSpPr txBox="1"/>
            <p:nvPr/>
          </p:nvSpPr>
          <p:spPr>
            <a:xfrm>
              <a:off x="6635160" y="5600521"/>
              <a:ext cx="12954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X</a:t>
              </a:r>
            </a:p>
          </p:txBody>
        </p:sp>
        <p:sp>
          <p:nvSpPr>
            <p:cNvPr id="64" name="TextBox 63">
              <a:extLst>
                <a:ext uri="{FF2B5EF4-FFF2-40B4-BE49-F238E27FC236}">
                  <a16:creationId xmlns:a16="http://schemas.microsoft.com/office/drawing/2014/main" id="{B2A22EA3-1928-38F8-2016-D7943FA981BE}"/>
                </a:ext>
              </a:extLst>
            </p:cNvPr>
            <p:cNvSpPr txBox="1"/>
            <p:nvPr/>
          </p:nvSpPr>
          <p:spPr>
            <a:xfrm>
              <a:off x="5701710" y="6176962"/>
              <a:ext cx="6096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y</a:t>
              </a:r>
              <a:endParaRPr kumimoji="0" lang="en-US" sz="1200" b="0"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endParaRPr>
            </a:p>
          </p:txBody>
        </p:sp>
        <p:sp>
          <p:nvSpPr>
            <p:cNvPr id="65" name="TextBox 64">
              <a:extLst>
                <a:ext uri="{FF2B5EF4-FFF2-40B4-BE49-F238E27FC236}">
                  <a16:creationId xmlns:a16="http://schemas.microsoft.com/office/drawing/2014/main" id="{16908BA2-04CB-B7C3-32A1-EC10F44FB4B0}"/>
                </a:ext>
              </a:extLst>
            </p:cNvPr>
            <p:cNvSpPr txBox="1"/>
            <p:nvPr/>
          </p:nvSpPr>
          <p:spPr>
            <a:xfrm>
              <a:off x="5625510" y="5646241"/>
              <a:ext cx="7620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r’(CP)</a:t>
              </a:r>
            </a:p>
          </p:txBody>
        </p:sp>
        <p:cxnSp>
          <p:nvCxnSpPr>
            <p:cNvPr id="66" name="Straight Arrow Connector 65">
              <a:extLst>
                <a:ext uri="{FF2B5EF4-FFF2-40B4-BE49-F238E27FC236}">
                  <a16:creationId xmlns:a16="http://schemas.microsoft.com/office/drawing/2014/main" id="{E906C84B-5DB9-C803-4222-F6F7E89B19CF}"/>
                </a:ext>
              </a:extLst>
            </p:cNvPr>
            <p:cNvCxnSpPr>
              <a:endCxn id="67" idx="2"/>
            </p:cNvCxnSpPr>
            <p:nvPr/>
          </p:nvCxnSpPr>
          <p:spPr>
            <a:xfrm rot="10800000">
              <a:off x="6673260" y="5344121"/>
              <a:ext cx="495300" cy="256401"/>
            </a:xfrm>
            <a:prstGeom prst="straightConnector1">
              <a:avLst/>
            </a:prstGeom>
            <a:noFill/>
            <a:ln w="12700" cap="flat" cmpd="sng" algn="ctr">
              <a:solidFill>
                <a:srgbClr val="0F0F0F"/>
              </a:solidFill>
              <a:prstDash val="solid"/>
              <a:miter lim="800000"/>
              <a:tailEnd type="triangle" w="med" len="med"/>
            </a:ln>
            <a:effectLst/>
          </p:spPr>
        </p:cxnSp>
        <p:sp>
          <p:nvSpPr>
            <p:cNvPr id="67" name="TextBox 66">
              <a:extLst>
                <a:ext uri="{FF2B5EF4-FFF2-40B4-BE49-F238E27FC236}">
                  <a16:creationId xmlns:a16="http://schemas.microsoft.com/office/drawing/2014/main" id="{2BEA87A0-8ADC-57A8-4926-29221969DBF7}"/>
                </a:ext>
              </a:extLst>
            </p:cNvPr>
            <p:cNvSpPr txBox="1"/>
            <p:nvPr/>
          </p:nvSpPr>
          <p:spPr>
            <a:xfrm>
              <a:off x="6025560" y="5067121"/>
              <a:ext cx="12954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srgbClr val="0F0F0F"/>
                  </a:solidFill>
                  <a:effectLst/>
                  <a:uLnTx/>
                  <a:uFillTx/>
                  <a:latin typeface="Consolas" panose="020B0609020204030204" pitchFamily="49" charset="0"/>
                  <a:ea typeface="ＭＳ Ｐゴシック" charset="0"/>
                  <a:cs typeface="Courier New" pitchFamily="49" charset="0"/>
                </a:rPr>
                <a:t>mapmm</a:t>
              </a: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(SP)</a:t>
              </a:r>
            </a:p>
          </p:txBody>
        </p:sp>
        <p:sp>
          <p:nvSpPr>
            <p:cNvPr id="68" name="TextBox 67">
              <a:extLst>
                <a:ext uri="{FF2B5EF4-FFF2-40B4-BE49-F238E27FC236}">
                  <a16:creationId xmlns:a16="http://schemas.microsoft.com/office/drawing/2014/main" id="{414C3BD4-23E1-24E5-6775-1A46CF0C3D63}"/>
                </a:ext>
              </a:extLst>
            </p:cNvPr>
            <p:cNvSpPr txBox="1"/>
            <p:nvPr/>
          </p:nvSpPr>
          <p:spPr>
            <a:xfrm>
              <a:off x="7168560" y="5067121"/>
              <a:ext cx="12954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srgbClr val="0F0F0F"/>
                  </a:solidFill>
                  <a:effectLst/>
                  <a:uLnTx/>
                  <a:uFillTx/>
                  <a:latin typeface="Consolas" panose="020B0609020204030204" pitchFamily="49" charset="0"/>
                  <a:ea typeface="ＭＳ Ｐゴシック" charset="0"/>
                  <a:cs typeface="Courier New" pitchFamily="49" charset="0"/>
                </a:rPr>
                <a:t>tsmm</a:t>
              </a: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(SP)</a:t>
              </a:r>
            </a:p>
          </p:txBody>
        </p:sp>
        <p:cxnSp>
          <p:nvCxnSpPr>
            <p:cNvPr id="69" name="Straight Arrow Connector 68">
              <a:extLst>
                <a:ext uri="{FF2B5EF4-FFF2-40B4-BE49-F238E27FC236}">
                  <a16:creationId xmlns:a16="http://schemas.microsoft.com/office/drawing/2014/main" id="{68768EAF-538D-BF35-C257-CE884F4E501B}"/>
                </a:ext>
              </a:extLst>
            </p:cNvPr>
            <p:cNvCxnSpPr>
              <a:cxnSpLocks/>
            </p:cNvCxnSpPr>
            <p:nvPr/>
          </p:nvCxnSpPr>
          <p:spPr>
            <a:xfrm rot="5400000" flipH="1" flipV="1">
              <a:off x="6438380" y="4984640"/>
              <a:ext cx="164961" cy="1588"/>
            </a:xfrm>
            <a:prstGeom prst="straightConnector1">
              <a:avLst/>
            </a:prstGeom>
            <a:noFill/>
            <a:ln w="12700" cap="flat" cmpd="sng" algn="ctr">
              <a:solidFill>
                <a:srgbClr val="0F0F0F"/>
              </a:solidFill>
              <a:prstDash val="solid"/>
              <a:miter lim="800000"/>
              <a:tailEnd type="triangle" w="med" len="med"/>
            </a:ln>
            <a:effectLst/>
          </p:spPr>
        </p:cxnSp>
        <p:cxnSp>
          <p:nvCxnSpPr>
            <p:cNvPr id="70" name="Straight Arrow Connector 69">
              <a:extLst>
                <a:ext uri="{FF2B5EF4-FFF2-40B4-BE49-F238E27FC236}">
                  <a16:creationId xmlns:a16="http://schemas.microsoft.com/office/drawing/2014/main" id="{B8D3C8FB-8BF7-3F70-BF1A-F3FF477377D5}"/>
                </a:ext>
              </a:extLst>
            </p:cNvPr>
            <p:cNvCxnSpPr>
              <a:stCxn id="68" idx="0"/>
            </p:cNvCxnSpPr>
            <p:nvPr/>
          </p:nvCxnSpPr>
          <p:spPr>
            <a:xfrm rot="5400000" flipH="1" flipV="1">
              <a:off x="7733780" y="4984641"/>
              <a:ext cx="164961" cy="1588"/>
            </a:xfrm>
            <a:prstGeom prst="straightConnector1">
              <a:avLst/>
            </a:prstGeom>
            <a:noFill/>
            <a:ln w="12700" cap="flat" cmpd="sng" algn="ctr">
              <a:solidFill>
                <a:srgbClr val="0F0F0F"/>
              </a:solidFill>
              <a:prstDash val="solid"/>
              <a:miter lim="800000"/>
              <a:tailEnd type="triangle" w="med" len="med"/>
            </a:ln>
            <a:effectLst/>
          </p:spPr>
        </p:cxnSp>
        <p:cxnSp>
          <p:nvCxnSpPr>
            <p:cNvPr id="71" name="Straight Arrow Connector 70">
              <a:extLst>
                <a:ext uri="{FF2B5EF4-FFF2-40B4-BE49-F238E27FC236}">
                  <a16:creationId xmlns:a16="http://schemas.microsoft.com/office/drawing/2014/main" id="{9ACB7D60-2EE3-1A4A-4A8C-8D1CB2E5CE6E}"/>
                </a:ext>
              </a:extLst>
            </p:cNvPr>
            <p:cNvCxnSpPr>
              <a:endCxn id="68" idx="2"/>
            </p:cNvCxnSpPr>
            <p:nvPr/>
          </p:nvCxnSpPr>
          <p:spPr>
            <a:xfrm flipV="1">
              <a:off x="7397162" y="5344120"/>
              <a:ext cx="419098" cy="256401"/>
            </a:xfrm>
            <a:prstGeom prst="straightConnector1">
              <a:avLst/>
            </a:prstGeom>
            <a:noFill/>
            <a:ln w="12700" cap="flat" cmpd="sng" algn="ctr">
              <a:solidFill>
                <a:srgbClr val="0F0F0F"/>
              </a:solidFill>
              <a:prstDash val="solid"/>
              <a:miter lim="800000"/>
              <a:tailEnd type="triangle" w="med" len="med"/>
            </a:ln>
            <a:effectLst/>
          </p:spPr>
        </p:cxnSp>
        <p:cxnSp>
          <p:nvCxnSpPr>
            <p:cNvPr id="72" name="Straight Arrow Connector 71">
              <a:extLst>
                <a:ext uri="{FF2B5EF4-FFF2-40B4-BE49-F238E27FC236}">
                  <a16:creationId xmlns:a16="http://schemas.microsoft.com/office/drawing/2014/main" id="{3E42201D-14A5-CCCA-D432-F4FFD75FC2F0}"/>
                </a:ext>
              </a:extLst>
            </p:cNvPr>
            <p:cNvCxnSpPr>
              <a:stCxn id="64" idx="0"/>
              <a:endCxn id="65" idx="2"/>
            </p:cNvCxnSpPr>
            <p:nvPr/>
          </p:nvCxnSpPr>
          <p:spPr>
            <a:xfrm flipV="1">
              <a:off x="6006510" y="5923240"/>
              <a:ext cx="0" cy="253722"/>
            </a:xfrm>
            <a:prstGeom prst="straightConnector1">
              <a:avLst/>
            </a:prstGeom>
            <a:noFill/>
            <a:ln w="12700" cap="flat" cmpd="sng" algn="ctr">
              <a:solidFill>
                <a:srgbClr val="0F0F0F"/>
              </a:solidFill>
              <a:prstDash val="solid"/>
              <a:miter lim="800000"/>
              <a:tailEnd type="triangle" w="med" len="med"/>
            </a:ln>
            <a:effectLst/>
          </p:spPr>
        </p:cxnSp>
        <p:cxnSp>
          <p:nvCxnSpPr>
            <p:cNvPr id="73" name="Straight Arrow Connector 72">
              <a:extLst>
                <a:ext uri="{FF2B5EF4-FFF2-40B4-BE49-F238E27FC236}">
                  <a16:creationId xmlns:a16="http://schemas.microsoft.com/office/drawing/2014/main" id="{653F6C14-05A3-D019-2765-2321CFF97651}"/>
                </a:ext>
              </a:extLst>
            </p:cNvPr>
            <p:cNvCxnSpPr>
              <a:cxnSpLocks/>
              <a:stCxn id="65" idx="0"/>
            </p:cNvCxnSpPr>
            <p:nvPr/>
          </p:nvCxnSpPr>
          <p:spPr>
            <a:xfrm flipV="1">
              <a:off x="6006510" y="5344120"/>
              <a:ext cx="428228" cy="302121"/>
            </a:xfrm>
            <a:prstGeom prst="straightConnector1">
              <a:avLst/>
            </a:prstGeom>
            <a:noFill/>
            <a:ln w="12700" cap="flat" cmpd="sng" algn="ctr">
              <a:solidFill>
                <a:srgbClr val="0F0F0F"/>
              </a:solidFill>
              <a:prstDash val="solid"/>
              <a:miter lim="800000"/>
              <a:tailEnd type="triangle" w="med" len="med"/>
            </a:ln>
            <a:effectLst/>
          </p:spPr>
        </p:cxnSp>
        <p:sp>
          <p:nvSpPr>
            <p:cNvPr id="74" name="TextBox 73">
              <a:extLst>
                <a:ext uri="{FF2B5EF4-FFF2-40B4-BE49-F238E27FC236}">
                  <a16:creationId xmlns:a16="http://schemas.microsoft.com/office/drawing/2014/main" id="{D6C749A9-7F5D-B8E5-EEBE-0E06AC0B2999}"/>
                </a:ext>
              </a:extLst>
            </p:cNvPr>
            <p:cNvSpPr txBox="1"/>
            <p:nvPr/>
          </p:nvSpPr>
          <p:spPr>
            <a:xfrm>
              <a:off x="5890849" y="4636253"/>
              <a:ext cx="1295400" cy="276999"/>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F0F0F"/>
                  </a:solidFill>
                  <a:effectLst/>
                  <a:uLnTx/>
                  <a:uFillTx/>
                  <a:latin typeface="Consolas" panose="020B0609020204030204" pitchFamily="49" charset="0"/>
                  <a:ea typeface="ＭＳ Ｐゴシック" charset="0"/>
                  <a:cs typeface="Courier New" pitchFamily="49" charset="0"/>
                </a:rPr>
                <a:t>r’(CP)</a:t>
              </a:r>
            </a:p>
          </p:txBody>
        </p:sp>
        <p:sp>
          <p:nvSpPr>
            <p:cNvPr id="75" name="TextBox 74">
              <a:extLst>
                <a:ext uri="{FF2B5EF4-FFF2-40B4-BE49-F238E27FC236}">
                  <a16:creationId xmlns:a16="http://schemas.microsoft.com/office/drawing/2014/main" id="{96E912F0-346D-38BD-DC9C-970FDF9BECDD}"/>
                </a:ext>
              </a:extLst>
            </p:cNvPr>
            <p:cNvSpPr txBox="1"/>
            <p:nvPr/>
          </p:nvSpPr>
          <p:spPr>
            <a:xfrm>
              <a:off x="7018421" y="5847135"/>
              <a:ext cx="1295400" cy="523220"/>
            </a:xfrm>
            <a:prstGeom prst="rect">
              <a:avLst/>
            </a:prstGeom>
            <a:noFill/>
          </p:spPr>
          <p:txBody>
            <a:bodyPr wrap="square" rtlCol="0">
              <a:spAutoFit/>
            </a:bodyP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7889FB"/>
                  </a:solidFill>
                  <a:effectLst/>
                  <a:uLnTx/>
                  <a:uFillTx/>
                  <a:ea typeface="ＭＳ Ｐゴシック" charset="0"/>
                  <a:cs typeface="Calibri" panose="020F0502020204030204" pitchFamily="34" charset="0"/>
                </a:rPr>
                <a:t>(persisted in MEM_DISK)</a:t>
              </a:r>
            </a:p>
          </p:txBody>
        </p:sp>
      </p:grpSp>
      <p:grpSp>
        <p:nvGrpSpPr>
          <p:cNvPr id="76" name="Group 75">
            <a:extLst>
              <a:ext uri="{FF2B5EF4-FFF2-40B4-BE49-F238E27FC236}">
                <a16:creationId xmlns:a16="http://schemas.microsoft.com/office/drawing/2014/main" id="{6E95E8A9-DF3B-7D2B-F292-00CE8FA17A19}"/>
              </a:ext>
            </a:extLst>
          </p:cNvPr>
          <p:cNvGrpSpPr/>
          <p:nvPr/>
        </p:nvGrpSpPr>
        <p:grpSpPr>
          <a:xfrm>
            <a:off x="9219288" y="4316717"/>
            <a:ext cx="443191" cy="1267384"/>
            <a:chOff x="7952246" y="5448396"/>
            <a:chExt cx="443191" cy="1267384"/>
          </a:xfrm>
        </p:grpSpPr>
        <p:sp>
          <p:nvSpPr>
            <p:cNvPr id="77" name="Rectangle 76">
              <a:extLst>
                <a:ext uri="{FF2B5EF4-FFF2-40B4-BE49-F238E27FC236}">
                  <a16:creationId xmlns:a16="http://schemas.microsoft.com/office/drawing/2014/main" id="{872AD951-5062-884E-7CFC-921F3AD3ECAD}"/>
                </a:ext>
              </a:extLst>
            </p:cNvPr>
            <p:cNvSpPr/>
            <p:nvPr/>
          </p:nvSpPr>
          <p:spPr>
            <a:xfrm>
              <a:off x="7952246" y="5448396"/>
              <a:ext cx="437413" cy="395306"/>
            </a:xfrm>
            <a:prstGeom prst="rect">
              <a:avLst/>
            </a:prstGeom>
            <a:noFill/>
            <a:ln w="19050" cap="flat" cmpd="sng" algn="ctr">
              <a:solidFill>
                <a:srgbClr val="7889FB"/>
              </a:solidFill>
              <a:prstDash val="solid"/>
              <a:miter lim="800000"/>
            </a:ln>
            <a:effectLst/>
          </p:spPr>
          <p:txBody>
            <a:bodyPr lIns="0" rIns="0"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700" b="0" i="0" u="none" strike="noStrike" kern="0" cap="none" spc="0" normalizeH="0" baseline="0" noProof="0" dirty="0">
                  <a:ln>
                    <a:noFill/>
                  </a:ln>
                  <a:solidFill>
                    <a:srgbClr val="0F0F0F"/>
                  </a:solidFill>
                  <a:effectLst/>
                  <a:uLnTx/>
                  <a:uFillTx/>
                  <a:latin typeface="Consolas" panose="020B0609020204030204" pitchFamily="49" charset="0"/>
                  <a:ea typeface="+mn-ea"/>
                  <a:cs typeface="+mn-cs"/>
                </a:rPr>
                <a:t>X</a:t>
              </a:r>
              <a:r>
                <a:rPr kumimoji="0" lang="en-US" sz="1700" b="0" i="0" u="none" strike="noStrike" kern="0" cap="none" spc="0" normalizeH="0" baseline="-25000" noProof="0" dirty="0">
                  <a:ln>
                    <a:noFill/>
                  </a:ln>
                  <a:solidFill>
                    <a:srgbClr val="0F0F0F"/>
                  </a:solidFill>
                  <a:effectLst/>
                  <a:uLnTx/>
                  <a:uFillTx/>
                  <a:latin typeface="Consolas" panose="020B0609020204030204" pitchFamily="49" charset="0"/>
                  <a:ea typeface="+mn-ea"/>
                  <a:cs typeface="+mn-cs"/>
                </a:rPr>
                <a:t>1,1</a:t>
              </a:r>
            </a:p>
          </p:txBody>
        </p:sp>
        <p:sp>
          <p:nvSpPr>
            <p:cNvPr id="78" name="Rectangle 77">
              <a:extLst>
                <a:ext uri="{FF2B5EF4-FFF2-40B4-BE49-F238E27FC236}">
                  <a16:creationId xmlns:a16="http://schemas.microsoft.com/office/drawing/2014/main" id="{3A8039B7-8EF5-B8D2-5E5E-31F8568B51B9}"/>
                </a:ext>
              </a:extLst>
            </p:cNvPr>
            <p:cNvSpPr/>
            <p:nvPr/>
          </p:nvSpPr>
          <p:spPr>
            <a:xfrm>
              <a:off x="7955354" y="5887834"/>
              <a:ext cx="437413" cy="395306"/>
            </a:xfrm>
            <a:prstGeom prst="rect">
              <a:avLst/>
            </a:prstGeom>
            <a:noFill/>
            <a:ln w="19050" cap="flat" cmpd="sng" algn="ctr">
              <a:solidFill>
                <a:srgbClr val="7889FB"/>
              </a:solidFill>
              <a:prstDash val="solid"/>
              <a:miter lim="800000"/>
            </a:ln>
            <a:effectLst/>
          </p:spPr>
          <p:txBody>
            <a:bodyPr lIns="0" rIns="0"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700" b="0" i="0" u="none" strike="noStrike" kern="0" cap="none" spc="0" normalizeH="0" baseline="0" noProof="0" dirty="0">
                  <a:ln>
                    <a:noFill/>
                  </a:ln>
                  <a:solidFill>
                    <a:srgbClr val="0F0F0F"/>
                  </a:solidFill>
                  <a:effectLst/>
                  <a:uLnTx/>
                  <a:uFillTx/>
                  <a:latin typeface="Consolas" panose="020B0609020204030204" pitchFamily="49" charset="0"/>
                  <a:ea typeface="+mn-ea"/>
                  <a:cs typeface="+mn-cs"/>
                </a:rPr>
                <a:t>X</a:t>
              </a:r>
              <a:r>
                <a:rPr kumimoji="0" lang="en-US" sz="1700" b="0" i="0" u="none" strike="noStrike" kern="0" cap="none" spc="0" normalizeH="0" baseline="-25000" noProof="0" dirty="0">
                  <a:ln>
                    <a:noFill/>
                  </a:ln>
                  <a:solidFill>
                    <a:srgbClr val="0F0F0F"/>
                  </a:solidFill>
                  <a:effectLst/>
                  <a:uLnTx/>
                  <a:uFillTx/>
                  <a:latin typeface="Consolas" panose="020B0609020204030204" pitchFamily="49" charset="0"/>
                  <a:ea typeface="+mn-ea"/>
                  <a:cs typeface="+mn-cs"/>
                </a:rPr>
                <a:t>2,1</a:t>
              </a:r>
            </a:p>
          </p:txBody>
        </p:sp>
        <p:sp>
          <p:nvSpPr>
            <p:cNvPr id="79" name="Rectangle 78">
              <a:extLst>
                <a:ext uri="{FF2B5EF4-FFF2-40B4-BE49-F238E27FC236}">
                  <a16:creationId xmlns:a16="http://schemas.microsoft.com/office/drawing/2014/main" id="{4C307253-CC84-43CE-8CB8-3010A9F6959C}"/>
                </a:ext>
              </a:extLst>
            </p:cNvPr>
            <p:cNvSpPr/>
            <p:nvPr/>
          </p:nvSpPr>
          <p:spPr>
            <a:xfrm>
              <a:off x="7958024" y="6320474"/>
              <a:ext cx="437413" cy="395306"/>
            </a:xfrm>
            <a:prstGeom prst="rect">
              <a:avLst/>
            </a:prstGeom>
            <a:noFill/>
            <a:ln w="19050" cap="flat" cmpd="sng" algn="ctr">
              <a:solidFill>
                <a:srgbClr val="7889FB"/>
              </a:solidFill>
              <a:prstDash val="solid"/>
              <a:miter lim="800000"/>
            </a:ln>
            <a:effectLst/>
          </p:spPr>
          <p:txBody>
            <a:bodyPr lIns="0" rIns="0"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700" b="0" i="0" u="none" strike="noStrike" kern="0" cap="none" spc="0" normalizeH="0" baseline="0" noProof="0" dirty="0">
                  <a:ln>
                    <a:noFill/>
                  </a:ln>
                  <a:solidFill>
                    <a:srgbClr val="0F0F0F"/>
                  </a:solidFill>
                  <a:effectLst/>
                  <a:uLnTx/>
                  <a:uFillTx/>
                  <a:latin typeface="Consolas" panose="020B0609020204030204" pitchFamily="49" charset="0"/>
                  <a:ea typeface="+mn-ea"/>
                  <a:cs typeface="+mn-cs"/>
                </a:rPr>
                <a:t>X</a:t>
              </a:r>
              <a:r>
                <a:rPr kumimoji="0" lang="en-US" sz="1700" b="0" i="0" u="none" strike="noStrike" kern="0" cap="none" spc="0" normalizeH="0" baseline="-25000" noProof="0" dirty="0">
                  <a:ln>
                    <a:noFill/>
                  </a:ln>
                  <a:solidFill>
                    <a:srgbClr val="0F0F0F"/>
                  </a:solidFill>
                  <a:effectLst/>
                  <a:uLnTx/>
                  <a:uFillTx/>
                  <a:latin typeface="Consolas" panose="020B0609020204030204" pitchFamily="49" charset="0"/>
                  <a:ea typeface="+mn-ea"/>
                  <a:cs typeface="+mn-cs"/>
                </a:rPr>
                <a:t>m,1</a:t>
              </a:r>
            </a:p>
          </p:txBody>
        </p:sp>
      </p:grpSp>
      <p:sp>
        <p:nvSpPr>
          <p:cNvPr id="81" name="TextBox 80">
            <a:extLst>
              <a:ext uri="{FF2B5EF4-FFF2-40B4-BE49-F238E27FC236}">
                <a16:creationId xmlns:a16="http://schemas.microsoft.com/office/drawing/2014/main" id="{EDBD75A4-953A-96A5-CB86-D7F328CDCAF3}"/>
              </a:ext>
            </a:extLst>
          </p:cNvPr>
          <p:cNvSpPr txBox="1"/>
          <p:nvPr/>
        </p:nvSpPr>
        <p:spPr>
          <a:xfrm>
            <a:off x="9207537" y="3155134"/>
            <a:ext cx="2984464" cy="923330"/>
          </a:xfrm>
          <a:prstGeom prst="rect">
            <a:avLst/>
          </a:prstGeom>
          <a:noFill/>
        </p:spPr>
        <p:txBody>
          <a:bodyPr wrap="square">
            <a:spAutoFit/>
          </a:bodyPr>
          <a:lstStyle/>
          <a:p>
            <a:pPr defTabSz="457200" fontAlgn="base">
              <a:spcBef>
                <a:spcPct val="0"/>
              </a:spcBef>
              <a:spcAft>
                <a:spcPct val="0"/>
              </a:spcAft>
              <a:buFont typeface="Wingdings" pitchFamily="2" charset="2"/>
              <a:buChar char="è"/>
            </a:pPr>
            <a:r>
              <a:rPr lang="en-US" b="1" dirty="0">
                <a:solidFill>
                  <a:schemeClr val="accent1"/>
                </a:solidFill>
                <a:ea typeface="ＭＳ Ｐゴシック" charset="0"/>
                <a:cs typeface="Calibri" panose="020F0502020204030204" pitchFamily="34" charset="0"/>
                <a:sym typeface="Wingdings" pitchFamily="2" charset="2"/>
              </a:rPr>
              <a:t> Distributed Matrices</a:t>
            </a:r>
          </a:p>
          <a:p>
            <a:pPr marL="182880" lvl="1" defTabSz="457200" fontAlgn="base">
              <a:spcBef>
                <a:spcPct val="0"/>
              </a:spcBef>
              <a:spcAft>
                <a:spcPct val="0"/>
              </a:spcAft>
              <a:buFont typeface="Arial" pitchFamily="34" charset="0"/>
              <a:buChar char="•"/>
            </a:pPr>
            <a:r>
              <a:rPr lang="en-US" b="1" dirty="0">
                <a:solidFill>
                  <a:srgbClr val="7889FB"/>
                </a:solidFill>
                <a:ea typeface="ＭＳ Ｐゴシック" charset="0"/>
                <a:cs typeface="Calibri" panose="020F0502020204030204" pitchFamily="34" charset="0"/>
                <a:sym typeface="Wingdings" pitchFamily="2" charset="2"/>
              </a:rPr>
              <a:t> Fixed-size matrix blocks</a:t>
            </a:r>
          </a:p>
          <a:p>
            <a:pPr marL="182880" lvl="1" defTabSz="457200" fontAlgn="base">
              <a:spcBef>
                <a:spcPct val="0"/>
              </a:spcBef>
              <a:spcAft>
                <a:spcPct val="0"/>
              </a:spcAft>
              <a:buFont typeface="Arial" pitchFamily="34" charset="0"/>
              <a:buChar char="•"/>
            </a:pPr>
            <a:r>
              <a:rPr lang="en-US" b="1" dirty="0">
                <a:solidFill>
                  <a:srgbClr val="7889FB"/>
                </a:solidFill>
                <a:ea typeface="ＭＳ Ｐゴシック" charset="0"/>
                <a:cs typeface="Calibri" panose="020F0502020204030204" pitchFamily="34" charset="0"/>
                <a:sym typeface="Wingdings" pitchFamily="2" charset="2"/>
              </a:rPr>
              <a:t> Data-parallel operations</a:t>
            </a:r>
          </a:p>
        </p:txBody>
      </p:sp>
    </p:spTree>
    <p:extLst>
      <p:ext uri="{BB962C8B-B14F-4D97-AF65-F5344CB8AC3E}">
        <p14:creationId xmlns:p14="http://schemas.microsoft.com/office/powerpoint/2010/main" val="206146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1" grpId="0" animBg="1"/>
      <p:bldP spid="36" grpId="0"/>
      <p:bldP spid="58" grpId="0" animBg="1"/>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E0E352C-5B01-8469-4DB5-8B2EC66DCFE6}"/>
              </a:ext>
            </a:extLst>
          </p:cNvPr>
          <p:cNvSpPr>
            <a:spLocks noGrp="1"/>
          </p:cNvSpPr>
          <p:nvPr>
            <p:ph type="body" sz="quarter" idx="14"/>
          </p:nvPr>
        </p:nvSpPr>
        <p:spPr>
          <a:xfrm>
            <a:off x="555867" y="2582402"/>
            <a:ext cx="11005512" cy="717437"/>
          </a:xfrm>
        </p:spPr>
        <p:txBody>
          <a:bodyPr/>
          <a:lstStyle/>
          <a:p>
            <a:r>
              <a:rPr lang="en-US" dirty="0"/>
              <a:t>DAPHNE: </a:t>
            </a:r>
            <a:r>
              <a:rPr lang="en-US" sz="3700" dirty="0"/>
              <a:t>An Open and Extensible System Infrastructure for Integrated Data Analysis Pipelines</a:t>
            </a:r>
            <a:endParaRPr lang="en-US" dirty="0"/>
          </a:p>
        </p:txBody>
      </p:sp>
      <p:sp>
        <p:nvSpPr>
          <p:cNvPr id="5" name="Text Placeholder 4">
            <a:extLst>
              <a:ext uri="{FF2B5EF4-FFF2-40B4-BE49-F238E27FC236}">
                <a16:creationId xmlns:a16="http://schemas.microsoft.com/office/drawing/2014/main" id="{8AE0D6F2-FEF3-2583-B019-7464722D03BA}"/>
              </a:ext>
            </a:extLst>
          </p:cNvPr>
          <p:cNvSpPr>
            <a:spLocks noGrp="1"/>
          </p:cNvSpPr>
          <p:nvPr>
            <p:ph type="body" sz="quarter" idx="15"/>
          </p:nvPr>
        </p:nvSpPr>
        <p:spPr/>
        <p:txBody>
          <a:bodyPr/>
          <a:lstStyle/>
          <a:p>
            <a:r>
              <a:rPr lang="en-US" dirty="0">
                <a:hlinkClick r:id="rId2"/>
              </a:rPr>
              <a:t>https://github.com/daphne-eu/daphne</a:t>
            </a:r>
            <a:endParaRPr lang="en-US" dirty="0"/>
          </a:p>
        </p:txBody>
      </p:sp>
      <p:pic>
        <p:nvPicPr>
          <p:cNvPr id="6" name="Grafik 7">
            <a:extLst>
              <a:ext uri="{FF2B5EF4-FFF2-40B4-BE49-F238E27FC236}">
                <a16:creationId xmlns:a16="http://schemas.microsoft.com/office/drawing/2014/main" id="{ABC98978-10B1-573E-7C7D-2E61FE25BA0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9564" y="5195193"/>
            <a:ext cx="2104511" cy="486826"/>
          </a:xfrm>
          <a:prstGeom prst="rect">
            <a:avLst/>
          </a:prstGeom>
        </p:spPr>
      </p:pic>
      <p:pic>
        <p:nvPicPr>
          <p:cNvPr id="7" name="Picture 2" descr="Grant from EU Horizon 2020 — BiotaTec">
            <a:extLst>
              <a:ext uri="{FF2B5EF4-FFF2-40B4-BE49-F238E27FC236}">
                <a16:creationId xmlns:a16="http://schemas.microsoft.com/office/drawing/2014/main" id="{639C0A10-5B5F-2526-E4B4-7E4B1168F544}"/>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51510" y="5190390"/>
            <a:ext cx="784809" cy="5232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s://daphne-eu.github.io/resources/Intel.jpg">
            <a:extLst>
              <a:ext uri="{FF2B5EF4-FFF2-40B4-BE49-F238E27FC236}">
                <a16:creationId xmlns:a16="http://schemas.microsoft.com/office/drawing/2014/main" id="{DEA5F776-1DBD-BDDE-E464-D885BE4731E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0138787" y="4516104"/>
            <a:ext cx="685800" cy="685800"/>
          </a:xfrm>
          <a:prstGeom prst="rect">
            <a:avLst/>
          </a:prstGeom>
          <a:noFill/>
          <a:ln>
            <a:noFill/>
          </a:ln>
        </p:spPr>
      </p:pic>
      <p:pic>
        <p:nvPicPr>
          <p:cNvPr id="9" name="Picture 8" descr="https://daphne-eu.github.io/resources/KNOW.jpg">
            <a:extLst>
              <a:ext uri="{FF2B5EF4-FFF2-40B4-BE49-F238E27FC236}">
                <a16:creationId xmlns:a16="http://schemas.microsoft.com/office/drawing/2014/main" id="{35B7673E-627D-BA77-3575-16880D01AAC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557734" y="4232319"/>
            <a:ext cx="685800" cy="297180"/>
          </a:xfrm>
          <a:prstGeom prst="rect">
            <a:avLst/>
          </a:prstGeom>
          <a:noFill/>
          <a:ln>
            <a:noFill/>
          </a:ln>
        </p:spPr>
      </p:pic>
      <p:pic>
        <p:nvPicPr>
          <p:cNvPr id="10" name="Picture 9" descr="https://daphne-eu.github.io/resources/AVL.jpg">
            <a:extLst>
              <a:ext uri="{FF2B5EF4-FFF2-40B4-BE49-F238E27FC236}">
                <a16:creationId xmlns:a16="http://schemas.microsoft.com/office/drawing/2014/main" id="{AC3AF9F1-67B4-58AD-0094-32E5AA2BEA83}"/>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557734" y="4570680"/>
            <a:ext cx="685800" cy="281940"/>
          </a:xfrm>
          <a:prstGeom prst="rect">
            <a:avLst/>
          </a:prstGeom>
          <a:noFill/>
          <a:ln>
            <a:noFill/>
          </a:ln>
        </p:spPr>
      </p:pic>
      <p:pic>
        <p:nvPicPr>
          <p:cNvPr id="11" name="Picture 10" descr="https://daphne-eu.github.io/resources/DLR.jpg">
            <a:extLst>
              <a:ext uri="{FF2B5EF4-FFF2-40B4-BE49-F238E27FC236}">
                <a16:creationId xmlns:a16="http://schemas.microsoft.com/office/drawing/2014/main" id="{215558E7-FE9A-0077-57C0-0103C49EE709}"/>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8557734" y="4863646"/>
            <a:ext cx="685800" cy="571500"/>
          </a:xfrm>
          <a:prstGeom prst="rect">
            <a:avLst/>
          </a:prstGeom>
          <a:noFill/>
          <a:ln>
            <a:noFill/>
          </a:ln>
        </p:spPr>
      </p:pic>
      <p:pic>
        <p:nvPicPr>
          <p:cNvPr id="12" name="Picture 11" descr="https://daphne-eu.github.io/resources/ETH.jpg">
            <a:extLst>
              <a:ext uri="{FF2B5EF4-FFF2-40B4-BE49-F238E27FC236}">
                <a16:creationId xmlns:a16="http://schemas.microsoft.com/office/drawing/2014/main" id="{DD94FFC7-77BF-5BA6-322F-04E6319BC3B1}"/>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9345674" y="4228165"/>
            <a:ext cx="685800" cy="114300"/>
          </a:xfrm>
          <a:prstGeom prst="rect">
            <a:avLst/>
          </a:prstGeom>
          <a:noFill/>
          <a:ln>
            <a:noFill/>
          </a:ln>
        </p:spPr>
      </p:pic>
      <p:pic>
        <p:nvPicPr>
          <p:cNvPr id="13" name="Picture 12" descr="https://daphne-eu.github.io/resources/HPI.jpg">
            <a:extLst>
              <a:ext uri="{FF2B5EF4-FFF2-40B4-BE49-F238E27FC236}">
                <a16:creationId xmlns:a16="http://schemas.microsoft.com/office/drawing/2014/main" id="{5FABC95D-28DF-EE4F-D535-CE4A4F982E48}"/>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9345674" y="4396374"/>
            <a:ext cx="685800" cy="381000"/>
          </a:xfrm>
          <a:prstGeom prst="rect">
            <a:avLst/>
          </a:prstGeom>
          <a:noFill/>
          <a:ln>
            <a:noFill/>
          </a:ln>
        </p:spPr>
      </p:pic>
      <p:pic>
        <p:nvPicPr>
          <p:cNvPr id="14" name="Picture 13" descr="https://daphne-eu.github.io/resources/ICCS.jpg">
            <a:extLst>
              <a:ext uri="{FF2B5EF4-FFF2-40B4-BE49-F238E27FC236}">
                <a16:creationId xmlns:a16="http://schemas.microsoft.com/office/drawing/2014/main" id="{C80A27DC-9E37-8B0B-3AB7-7713F0552D39}"/>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9345674" y="4837363"/>
            <a:ext cx="685800" cy="685800"/>
          </a:xfrm>
          <a:prstGeom prst="rect">
            <a:avLst/>
          </a:prstGeom>
          <a:noFill/>
          <a:ln>
            <a:noFill/>
          </a:ln>
        </p:spPr>
      </p:pic>
      <p:pic>
        <p:nvPicPr>
          <p:cNvPr id="15" name="Picture 14" descr="https://daphne-eu.github.io/resources/Infineon.jpg">
            <a:extLst>
              <a:ext uri="{FF2B5EF4-FFF2-40B4-BE49-F238E27FC236}">
                <a16:creationId xmlns:a16="http://schemas.microsoft.com/office/drawing/2014/main" id="{2F1F9F46-4CDF-E902-75A5-7156E10C0963}"/>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10138787" y="4232134"/>
            <a:ext cx="685800" cy="373380"/>
          </a:xfrm>
          <a:prstGeom prst="rect">
            <a:avLst/>
          </a:prstGeom>
          <a:noFill/>
          <a:ln>
            <a:noFill/>
          </a:ln>
        </p:spPr>
      </p:pic>
      <p:pic>
        <p:nvPicPr>
          <p:cNvPr id="16" name="Picture 15" descr="https://daphne-eu.github.io/resources/ITU_small.png">
            <a:extLst>
              <a:ext uri="{FF2B5EF4-FFF2-40B4-BE49-F238E27FC236}">
                <a16:creationId xmlns:a16="http://schemas.microsoft.com/office/drawing/2014/main" id="{BB6823F6-ABD8-98AA-761C-4D58360053FA}"/>
              </a:ext>
            </a:extLst>
          </p:cNvPr>
          <p:cNvPicPr/>
          <p:nvPr/>
        </p:nvPicPr>
        <p:blipFill>
          <a:blip r:embed="rId14">
            <a:extLst>
              <a:ext uri="{28A0092B-C50C-407E-A947-70E740481C1C}">
                <a14:useLocalDpi xmlns:a14="http://schemas.microsoft.com/office/drawing/2010/main" val="0"/>
              </a:ext>
            </a:extLst>
          </a:blip>
          <a:srcRect/>
          <a:stretch>
            <a:fillRect/>
          </a:stretch>
        </p:blipFill>
        <p:spPr bwMode="auto">
          <a:xfrm>
            <a:off x="10138787" y="5104477"/>
            <a:ext cx="685800" cy="335280"/>
          </a:xfrm>
          <a:prstGeom prst="rect">
            <a:avLst/>
          </a:prstGeom>
          <a:noFill/>
          <a:ln>
            <a:noFill/>
          </a:ln>
        </p:spPr>
      </p:pic>
      <p:pic>
        <p:nvPicPr>
          <p:cNvPr id="17" name="Picture 16" descr="https://daphne-eu.github.io/resources/KAI.jpg">
            <a:extLst>
              <a:ext uri="{FF2B5EF4-FFF2-40B4-BE49-F238E27FC236}">
                <a16:creationId xmlns:a16="http://schemas.microsoft.com/office/drawing/2014/main" id="{4CA5FBF8-A623-1E32-2D0B-285C05FB1B3F}"/>
              </a:ext>
            </a:extLst>
          </p:cNvPr>
          <p:cNvPicPr/>
          <p:nvPr/>
        </p:nvPicPr>
        <p:blipFill>
          <a:blip r:embed="rId15">
            <a:extLst>
              <a:ext uri="{28A0092B-C50C-407E-A947-70E740481C1C}">
                <a14:useLocalDpi xmlns:a14="http://schemas.microsoft.com/office/drawing/2010/main" val="0"/>
              </a:ext>
            </a:extLst>
          </a:blip>
          <a:srcRect/>
          <a:stretch>
            <a:fillRect/>
          </a:stretch>
        </p:blipFill>
        <p:spPr bwMode="auto">
          <a:xfrm>
            <a:off x="10929313" y="4217232"/>
            <a:ext cx="685800" cy="320040"/>
          </a:xfrm>
          <a:prstGeom prst="rect">
            <a:avLst/>
          </a:prstGeom>
          <a:noFill/>
          <a:ln>
            <a:noFill/>
          </a:ln>
        </p:spPr>
      </p:pic>
      <p:pic>
        <p:nvPicPr>
          <p:cNvPr id="18" name="Picture 17" descr="https://daphne-eu.github.io/resources/TUD.jpg">
            <a:extLst>
              <a:ext uri="{FF2B5EF4-FFF2-40B4-BE49-F238E27FC236}">
                <a16:creationId xmlns:a16="http://schemas.microsoft.com/office/drawing/2014/main" id="{B3C13A55-BF13-B88A-3FE7-A1A7B0523AAB}"/>
              </a:ext>
            </a:extLst>
          </p:cNvPr>
          <p:cNvPicPr/>
          <p:nvPr/>
        </p:nvPicPr>
        <p:blipFill>
          <a:blip r:embed="rId16">
            <a:extLst>
              <a:ext uri="{28A0092B-C50C-407E-A947-70E740481C1C}">
                <a14:useLocalDpi xmlns:a14="http://schemas.microsoft.com/office/drawing/2010/main" val="0"/>
              </a:ext>
            </a:extLst>
          </a:blip>
          <a:srcRect/>
          <a:stretch>
            <a:fillRect/>
          </a:stretch>
        </p:blipFill>
        <p:spPr bwMode="auto">
          <a:xfrm>
            <a:off x="10929313" y="4608937"/>
            <a:ext cx="685800" cy="198120"/>
          </a:xfrm>
          <a:prstGeom prst="rect">
            <a:avLst/>
          </a:prstGeom>
          <a:noFill/>
          <a:ln>
            <a:noFill/>
          </a:ln>
        </p:spPr>
      </p:pic>
      <p:pic>
        <p:nvPicPr>
          <p:cNvPr id="19" name="Picture 18" descr="https://daphne-eu.github.io/resources/UM.jpg">
            <a:extLst>
              <a:ext uri="{FF2B5EF4-FFF2-40B4-BE49-F238E27FC236}">
                <a16:creationId xmlns:a16="http://schemas.microsoft.com/office/drawing/2014/main" id="{5E90741E-0DC2-9B00-C31E-18211310C86C}"/>
              </a:ext>
            </a:extLst>
          </p:cNvPr>
          <p:cNvPicPr/>
          <p:nvPr/>
        </p:nvPicPr>
        <p:blipFill>
          <a:blip r:embed="rId17">
            <a:extLst>
              <a:ext uri="{28A0092B-C50C-407E-A947-70E740481C1C}">
                <a14:useLocalDpi xmlns:a14="http://schemas.microsoft.com/office/drawing/2010/main" val="0"/>
              </a:ext>
            </a:extLst>
          </a:blip>
          <a:srcRect/>
          <a:stretch>
            <a:fillRect/>
          </a:stretch>
        </p:blipFill>
        <p:spPr bwMode="auto">
          <a:xfrm>
            <a:off x="10929313" y="4836805"/>
            <a:ext cx="685800" cy="403860"/>
          </a:xfrm>
          <a:prstGeom prst="rect">
            <a:avLst/>
          </a:prstGeom>
          <a:noFill/>
          <a:ln>
            <a:noFill/>
          </a:ln>
        </p:spPr>
      </p:pic>
      <p:pic>
        <p:nvPicPr>
          <p:cNvPr id="20" name="Picture 19" descr="https://daphne-eu.github.io/resources/UBAS.jpg">
            <a:extLst>
              <a:ext uri="{FF2B5EF4-FFF2-40B4-BE49-F238E27FC236}">
                <a16:creationId xmlns:a16="http://schemas.microsoft.com/office/drawing/2014/main" id="{D80C9172-3297-739E-31E4-821EB701E96C}"/>
              </a:ext>
            </a:extLst>
          </p:cNvPr>
          <p:cNvPicPr/>
          <p:nvPr/>
        </p:nvPicPr>
        <p:blipFill>
          <a:blip r:embed="rId18">
            <a:extLst>
              <a:ext uri="{28A0092B-C50C-407E-A947-70E740481C1C}">
                <a14:useLocalDpi xmlns:a14="http://schemas.microsoft.com/office/drawing/2010/main" val="0"/>
              </a:ext>
            </a:extLst>
          </a:blip>
          <a:srcRect/>
          <a:stretch>
            <a:fillRect/>
          </a:stretch>
        </p:blipFill>
        <p:spPr bwMode="auto">
          <a:xfrm>
            <a:off x="10929313" y="5288168"/>
            <a:ext cx="685800" cy="220980"/>
          </a:xfrm>
          <a:prstGeom prst="rect">
            <a:avLst/>
          </a:prstGeom>
          <a:noFill/>
          <a:ln>
            <a:noFill/>
          </a:ln>
        </p:spPr>
      </p:pic>
      <p:pic>
        <p:nvPicPr>
          <p:cNvPr id="22" name="Picture 21">
            <a:extLst>
              <a:ext uri="{FF2B5EF4-FFF2-40B4-BE49-F238E27FC236}">
                <a16:creationId xmlns:a16="http://schemas.microsoft.com/office/drawing/2014/main" id="{BAE7BC4A-7F0C-660B-2307-79E48F2CFE7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994827" y="4244341"/>
            <a:ext cx="453008" cy="332961"/>
          </a:xfrm>
          <a:prstGeom prst="rect">
            <a:avLst/>
          </a:prstGeom>
        </p:spPr>
      </p:pic>
    </p:spTree>
    <p:extLst>
      <p:ext uri="{BB962C8B-B14F-4D97-AF65-F5344CB8AC3E}">
        <p14:creationId xmlns:p14="http://schemas.microsoft.com/office/powerpoint/2010/main" val="558241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6935D31-70E9-0C2A-05F0-CFBADB9FD161}"/>
              </a:ext>
            </a:extLst>
          </p:cNvPr>
          <p:cNvSpPr>
            <a:spLocks noGrp="1"/>
          </p:cNvSpPr>
          <p:nvPr>
            <p:ph type="body" sz="quarter" idx="18"/>
          </p:nvPr>
        </p:nvSpPr>
        <p:spPr/>
        <p:txBody>
          <a:bodyPr/>
          <a:lstStyle/>
          <a:p>
            <a:r>
              <a:rPr lang="en-US" dirty="0"/>
              <a:t>Integrated Data Analysis Pipelines</a:t>
            </a:r>
          </a:p>
          <a:p>
            <a:pPr lvl="1"/>
            <a:r>
              <a:rPr lang="en-US" dirty="0"/>
              <a:t>Open data formats, query processing</a:t>
            </a:r>
          </a:p>
          <a:p>
            <a:pPr lvl="1"/>
            <a:r>
              <a:rPr lang="en-US" dirty="0"/>
              <a:t>Data preprocessing and cleaning</a:t>
            </a:r>
          </a:p>
          <a:p>
            <a:pPr lvl="1"/>
            <a:r>
              <a:rPr lang="en-US" dirty="0"/>
              <a:t>ML model training and scoring</a:t>
            </a:r>
          </a:p>
          <a:p>
            <a:pPr lvl="1"/>
            <a:r>
              <a:rPr lang="en-US" dirty="0"/>
              <a:t>HPC, custom codes, and simulations</a:t>
            </a:r>
          </a:p>
          <a:p>
            <a:pPr lvl="1"/>
            <a:endParaRPr lang="en-US" dirty="0"/>
          </a:p>
          <a:p>
            <a:r>
              <a:rPr lang="en-US" dirty="0"/>
              <a:t>Hardware Challenges</a:t>
            </a:r>
          </a:p>
          <a:p>
            <a:pPr lvl="1"/>
            <a:r>
              <a:rPr lang="en-US" dirty="0"/>
              <a:t>DM+ML+HPC share compilation</a:t>
            </a:r>
            <a:br>
              <a:rPr lang="en-US" dirty="0"/>
            </a:br>
            <a:r>
              <a:rPr lang="en-US" dirty="0"/>
              <a:t>and runtime techniques / </a:t>
            </a:r>
            <a:br>
              <a:rPr lang="en-US" dirty="0"/>
            </a:br>
            <a:r>
              <a:rPr lang="en-US" dirty="0"/>
              <a:t>converging cluster hardware</a:t>
            </a:r>
          </a:p>
          <a:p>
            <a:pPr lvl="1"/>
            <a:r>
              <a:rPr lang="en-US" b="1" dirty="0">
                <a:solidFill>
                  <a:schemeClr val="accent1"/>
                </a:solidFill>
              </a:rPr>
              <a:t>End of Dennard scaling:</a:t>
            </a:r>
            <a:br>
              <a:rPr lang="en-US" dirty="0"/>
            </a:br>
            <a:r>
              <a:rPr lang="en-US" dirty="0"/>
              <a:t>P = α CFV</a:t>
            </a:r>
            <a:r>
              <a:rPr lang="en-US" baseline="30000" dirty="0"/>
              <a:t>2</a:t>
            </a:r>
            <a:r>
              <a:rPr lang="en-US" dirty="0"/>
              <a:t>  (power density 1)</a:t>
            </a:r>
          </a:p>
          <a:p>
            <a:pPr lvl="1"/>
            <a:r>
              <a:rPr lang="en-US" b="1" dirty="0">
                <a:solidFill>
                  <a:schemeClr val="accent1"/>
                </a:solidFill>
              </a:rPr>
              <a:t>End of Moore’s law</a:t>
            </a:r>
          </a:p>
          <a:p>
            <a:pPr lvl="1"/>
            <a:r>
              <a:rPr lang="en-US" b="1" dirty="0">
                <a:solidFill>
                  <a:schemeClr val="accent1"/>
                </a:solidFill>
              </a:rPr>
              <a:t>Amdahl’s law:</a:t>
            </a:r>
            <a:r>
              <a:rPr lang="en-US" dirty="0"/>
              <a:t> </a:t>
            </a:r>
            <a:r>
              <a:rPr lang="en-US" dirty="0" err="1"/>
              <a:t>sp</a:t>
            </a:r>
            <a:r>
              <a:rPr lang="en-US" dirty="0"/>
              <a:t> = 1/s</a:t>
            </a:r>
          </a:p>
          <a:p>
            <a:pPr marL="457200" lvl="1" indent="0">
              <a:buNone/>
            </a:pPr>
            <a:r>
              <a:rPr lang="en-US" dirty="0">
                <a:sym typeface="Wingdings" panose="05000000000000000000" pitchFamily="2" charset="2"/>
              </a:rPr>
              <a:t> </a:t>
            </a:r>
            <a:r>
              <a:rPr lang="en-US" b="1" dirty="0">
                <a:sym typeface="Wingdings" panose="05000000000000000000" pitchFamily="2" charset="2"/>
              </a:rPr>
              <a:t>Increasing Specialization</a:t>
            </a:r>
            <a:endParaRPr lang="en-US" b="1" dirty="0"/>
          </a:p>
          <a:p>
            <a:endParaRPr lang="en-US" dirty="0"/>
          </a:p>
          <a:p>
            <a:endParaRPr lang="en-US" dirty="0"/>
          </a:p>
        </p:txBody>
      </p:sp>
      <p:sp>
        <p:nvSpPr>
          <p:cNvPr id="4" name="Text Placeholder 3">
            <a:extLst>
              <a:ext uri="{FF2B5EF4-FFF2-40B4-BE49-F238E27FC236}">
                <a16:creationId xmlns:a16="http://schemas.microsoft.com/office/drawing/2014/main" id="{B3FE50D6-8538-9E1C-E7C8-4B34419BA559}"/>
              </a:ext>
            </a:extLst>
          </p:cNvPr>
          <p:cNvSpPr>
            <a:spLocks noGrp="1"/>
          </p:cNvSpPr>
          <p:nvPr>
            <p:ph type="body" sz="quarter" idx="14"/>
          </p:nvPr>
        </p:nvSpPr>
        <p:spPr/>
        <p:txBody>
          <a:bodyPr/>
          <a:lstStyle/>
          <a:p>
            <a:r>
              <a:rPr lang="en-US" dirty="0"/>
              <a:t>Motivation</a:t>
            </a:r>
          </a:p>
        </p:txBody>
      </p:sp>
      <p:pic>
        <p:nvPicPr>
          <p:cNvPr id="6" name="Picture 5">
            <a:extLst>
              <a:ext uri="{FF2B5EF4-FFF2-40B4-BE49-F238E27FC236}">
                <a16:creationId xmlns:a16="http://schemas.microsoft.com/office/drawing/2014/main" id="{FE375014-B041-C8DF-9353-0C5DB8E8C5A4}"/>
              </a:ext>
            </a:extLst>
          </p:cNvPr>
          <p:cNvPicPr>
            <a:picLocks noChangeAspect="1"/>
          </p:cNvPicPr>
          <p:nvPr/>
        </p:nvPicPr>
        <p:blipFill>
          <a:blip r:embed="rId2"/>
          <a:stretch>
            <a:fillRect/>
          </a:stretch>
        </p:blipFill>
        <p:spPr>
          <a:xfrm>
            <a:off x="5230001" y="3509786"/>
            <a:ext cx="1824659" cy="2214606"/>
          </a:xfrm>
          <a:prstGeom prst="rect">
            <a:avLst/>
          </a:prstGeom>
        </p:spPr>
      </p:pic>
      <p:pic>
        <p:nvPicPr>
          <p:cNvPr id="7" name="Picture 6">
            <a:extLst>
              <a:ext uri="{FF2B5EF4-FFF2-40B4-BE49-F238E27FC236}">
                <a16:creationId xmlns:a16="http://schemas.microsoft.com/office/drawing/2014/main" id="{5C85CA7C-3341-BD1E-8B76-2AA7BC44BEB7}"/>
              </a:ext>
            </a:extLst>
          </p:cNvPr>
          <p:cNvPicPr>
            <a:picLocks noChangeAspect="1"/>
          </p:cNvPicPr>
          <p:nvPr/>
        </p:nvPicPr>
        <p:blipFill>
          <a:blip r:embed="rId3"/>
          <a:stretch>
            <a:fillRect/>
          </a:stretch>
        </p:blipFill>
        <p:spPr>
          <a:xfrm>
            <a:off x="7363350" y="3501533"/>
            <a:ext cx="1626006" cy="2236678"/>
          </a:xfrm>
          <a:prstGeom prst="rect">
            <a:avLst/>
          </a:prstGeom>
        </p:spPr>
      </p:pic>
      <p:pic>
        <p:nvPicPr>
          <p:cNvPr id="8" name="Picture 7">
            <a:extLst>
              <a:ext uri="{FF2B5EF4-FFF2-40B4-BE49-F238E27FC236}">
                <a16:creationId xmlns:a16="http://schemas.microsoft.com/office/drawing/2014/main" id="{AA2AFFEB-D7D5-C251-2DEB-F8B0FACBA086}"/>
              </a:ext>
            </a:extLst>
          </p:cNvPr>
          <p:cNvPicPr>
            <a:picLocks noChangeAspect="1"/>
          </p:cNvPicPr>
          <p:nvPr/>
        </p:nvPicPr>
        <p:blipFill>
          <a:blip r:embed="rId4"/>
          <a:stretch>
            <a:fillRect/>
          </a:stretch>
        </p:blipFill>
        <p:spPr>
          <a:xfrm>
            <a:off x="9324083" y="3473441"/>
            <a:ext cx="1714296" cy="2266108"/>
          </a:xfrm>
          <a:prstGeom prst="rect">
            <a:avLst/>
          </a:prstGeom>
        </p:spPr>
      </p:pic>
      <p:sp>
        <p:nvSpPr>
          <p:cNvPr id="9" name="Right Arrow 18">
            <a:extLst>
              <a:ext uri="{FF2B5EF4-FFF2-40B4-BE49-F238E27FC236}">
                <a16:creationId xmlns:a16="http://schemas.microsoft.com/office/drawing/2014/main" id="{D91B6422-F6AC-B27B-7699-F07752348748}"/>
              </a:ext>
            </a:extLst>
          </p:cNvPr>
          <p:cNvSpPr/>
          <p:nvPr/>
        </p:nvSpPr>
        <p:spPr>
          <a:xfrm rot="16200000">
            <a:off x="8941512" y="2966765"/>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45568482-3CA2-2BCF-59F1-B6866A6F65D7}"/>
              </a:ext>
            </a:extLst>
          </p:cNvPr>
          <p:cNvSpPr/>
          <p:nvPr/>
        </p:nvSpPr>
        <p:spPr>
          <a:xfrm>
            <a:off x="4240513" y="-8405"/>
            <a:ext cx="4843305" cy="825419"/>
          </a:xfrm>
          <a:prstGeom prst="rect">
            <a:avLst/>
          </a:prstGeom>
          <a:solidFill>
            <a:srgbClr val="788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libri" panose="020F0502020204030204" pitchFamily="34" charset="0"/>
                <a:cs typeface="Calibri" panose="020F0502020204030204" pitchFamily="34" charset="0"/>
                <a:sym typeface="Wingdings" panose="05000000000000000000" pitchFamily="2" charset="2"/>
              </a:rPr>
              <a:t> </a:t>
            </a:r>
            <a:r>
              <a:rPr lang="en-US" sz="2000" b="1" dirty="0">
                <a:latin typeface="Calibri" panose="020F0502020204030204" pitchFamily="34" charset="0"/>
                <a:cs typeface="Calibri" panose="020F0502020204030204" pitchFamily="34" charset="0"/>
              </a:rPr>
              <a:t>DAPHNE Overall Objective:</a:t>
            </a:r>
          </a:p>
          <a:p>
            <a:pPr algn="ctr"/>
            <a:r>
              <a:rPr lang="en-US" sz="2000" b="1" dirty="0">
                <a:latin typeface="Calibri" panose="020F0502020204030204" pitchFamily="34" charset="0"/>
                <a:cs typeface="Calibri" panose="020F0502020204030204" pitchFamily="34" charset="0"/>
              </a:rPr>
              <a:t>Open and extensible system infrastructure</a:t>
            </a:r>
          </a:p>
        </p:txBody>
      </p:sp>
      <p:pic>
        <p:nvPicPr>
          <p:cNvPr id="11" name="Picture 10">
            <a:extLst>
              <a:ext uri="{FF2B5EF4-FFF2-40B4-BE49-F238E27FC236}">
                <a16:creationId xmlns:a16="http://schemas.microsoft.com/office/drawing/2014/main" id="{E2F9EFA5-93EB-3BFB-3E72-3943A3857389}"/>
              </a:ext>
            </a:extLst>
          </p:cNvPr>
          <p:cNvPicPr>
            <a:picLocks noChangeAspect="1"/>
          </p:cNvPicPr>
          <p:nvPr/>
        </p:nvPicPr>
        <p:blipFill>
          <a:blip r:embed="rId5"/>
          <a:stretch>
            <a:fillRect/>
          </a:stretch>
        </p:blipFill>
        <p:spPr>
          <a:xfrm>
            <a:off x="6662166" y="1196587"/>
            <a:ext cx="4117506" cy="1773588"/>
          </a:xfrm>
          <a:prstGeom prst="rect">
            <a:avLst/>
          </a:prstGeom>
        </p:spPr>
      </p:pic>
      <p:sp>
        <p:nvSpPr>
          <p:cNvPr id="12" name="Right Arrow 25">
            <a:extLst>
              <a:ext uri="{FF2B5EF4-FFF2-40B4-BE49-F238E27FC236}">
                <a16:creationId xmlns:a16="http://schemas.microsoft.com/office/drawing/2014/main" id="{C3FF5F4A-7C94-9F90-0485-4E0D7AF1F94F}"/>
              </a:ext>
            </a:extLst>
          </p:cNvPr>
          <p:cNvSpPr/>
          <p:nvPr/>
        </p:nvSpPr>
        <p:spPr>
          <a:xfrm>
            <a:off x="4368320" y="5232515"/>
            <a:ext cx="326229" cy="320865"/>
          </a:xfrm>
          <a:prstGeom prst="rightArrow">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833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5F7CD0-B45F-10DF-4973-1DF0FB2AD9F4}"/>
              </a:ext>
            </a:extLst>
          </p:cNvPr>
          <p:cNvSpPr>
            <a:spLocks noGrp="1"/>
          </p:cNvSpPr>
          <p:nvPr>
            <p:ph type="body" sz="quarter" idx="18"/>
          </p:nvPr>
        </p:nvSpPr>
        <p:spPr/>
        <p:txBody>
          <a:bodyPr/>
          <a:lstStyle/>
          <a:p>
            <a:r>
              <a:rPr lang="en-US" dirty="0"/>
              <a:t>DLR Earth Observation</a:t>
            </a:r>
          </a:p>
          <a:p>
            <a:pPr lvl="1"/>
            <a:r>
              <a:rPr lang="en-US" b="1" dirty="0">
                <a:solidFill>
                  <a:srgbClr val="7889FB"/>
                </a:solidFill>
              </a:rPr>
              <a:t>ESA Sentinel-1/2</a:t>
            </a:r>
            <a:r>
              <a:rPr lang="en-US" dirty="0"/>
              <a:t> datasets </a:t>
            </a:r>
            <a:r>
              <a:rPr lang="en-US" dirty="0">
                <a:sym typeface="Wingdings" panose="05000000000000000000" pitchFamily="2" charset="2"/>
              </a:rPr>
              <a:t> 4PB/year</a:t>
            </a:r>
            <a:endParaRPr lang="en-US" dirty="0"/>
          </a:p>
          <a:p>
            <a:pPr lvl="1"/>
            <a:r>
              <a:rPr lang="en-US" dirty="0"/>
              <a:t>Training of local climate zone classifiers on </a:t>
            </a:r>
            <a:r>
              <a:rPr lang="en-US" b="1" dirty="0">
                <a:solidFill>
                  <a:srgbClr val="7889FB"/>
                </a:solidFill>
              </a:rPr>
              <a:t>So2Sat LCZ42</a:t>
            </a:r>
            <a:r>
              <a:rPr lang="en-US" dirty="0"/>
              <a:t> </a:t>
            </a:r>
            <a:br>
              <a:rPr lang="en-US" dirty="0"/>
            </a:br>
            <a:r>
              <a:rPr lang="en-US" dirty="0"/>
              <a:t>(15 experts, 400K instances, 10 labels each, 85% confidence, ~55GB H5)</a:t>
            </a:r>
          </a:p>
          <a:p>
            <a:pPr lvl="1"/>
            <a:r>
              <a:rPr lang="en-US" b="1" dirty="0">
                <a:solidFill>
                  <a:schemeClr val="accent1"/>
                </a:solidFill>
              </a:rPr>
              <a:t>ML pipeline:</a:t>
            </a:r>
            <a:r>
              <a:rPr lang="en-US" dirty="0"/>
              <a:t> preprocessing, </a:t>
            </a:r>
            <a:r>
              <a:rPr lang="en-US" dirty="0">
                <a:sym typeface="Wingdings" panose="05000000000000000000" pitchFamily="2" charset="2"/>
              </a:rPr>
              <a:t>ResNet20,</a:t>
            </a:r>
            <a:br>
              <a:rPr lang="en-US" dirty="0">
                <a:sym typeface="Wingdings" panose="05000000000000000000" pitchFamily="2" charset="2"/>
              </a:rPr>
            </a:br>
            <a:r>
              <a:rPr lang="en-US" dirty="0">
                <a:sym typeface="Wingdings" panose="05000000000000000000" pitchFamily="2" charset="2"/>
              </a:rPr>
              <a:t>climate models</a:t>
            </a:r>
          </a:p>
          <a:p>
            <a:pPr lvl="1"/>
            <a:endParaRPr lang="en-US" dirty="0">
              <a:sym typeface="Wingdings" panose="05000000000000000000" pitchFamily="2" charset="2"/>
            </a:endParaRPr>
          </a:p>
          <a:p>
            <a:endParaRPr lang="en-US" sz="2000" b="1" dirty="0"/>
          </a:p>
          <a:p>
            <a:pPr lvl="1"/>
            <a:endParaRPr lang="en-US" dirty="0"/>
          </a:p>
          <a:p>
            <a:r>
              <a:rPr lang="en-US" sz="2000" b="1" dirty="0"/>
              <a:t>IFAT Semiconductor Ion Beam Tuning</a:t>
            </a:r>
          </a:p>
          <a:p>
            <a:r>
              <a:rPr lang="en-US" sz="2000" b="1" dirty="0"/>
              <a:t>KAI Semiconductor Material Degradation</a:t>
            </a:r>
          </a:p>
          <a:p>
            <a:r>
              <a:rPr lang="en-US" sz="2000" b="1" dirty="0"/>
              <a:t>AVL Vehicle Development Process </a:t>
            </a:r>
            <a:r>
              <a:rPr lang="en-US" sz="2000" dirty="0"/>
              <a:t>(ejector geometries, KPIs)</a:t>
            </a:r>
          </a:p>
          <a:p>
            <a:r>
              <a:rPr lang="en-US" sz="2000" b="1" dirty="0"/>
              <a:t>ML-assisted simulations, data cleaning, augmentation</a:t>
            </a:r>
            <a:endParaRPr lang="en-US" dirty="0"/>
          </a:p>
          <a:p>
            <a:endParaRPr lang="en-US" dirty="0"/>
          </a:p>
        </p:txBody>
      </p:sp>
      <p:sp>
        <p:nvSpPr>
          <p:cNvPr id="3" name="Text Placeholder 2">
            <a:extLst>
              <a:ext uri="{FF2B5EF4-FFF2-40B4-BE49-F238E27FC236}">
                <a16:creationId xmlns:a16="http://schemas.microsoft.com/office/drawing/2014/main" id="{CB715337-5BAE-A8F3-F8E7-2E7DEA4648B7}"/>
              </a:ext>
            </a:extLst>
          </p:cNvPr>
          <p:cNvSpPr>
            <a:spLocks noGrp="1"/>
          </p:cNvSpPr>
          <p:nvPr>
            <p:ph type="body" sz="quarter" idx="14"/>
          </p:nvPr>
        </p:nvSpPr>
        <p:spPr/>
        <p:txBody>
          <a:bodyPr/>
          <a:lstStyle/>
          <a:p>
            <a:r>
              <a:rPr lang="en-US" dirty="0"/>
              <a:t>DAPHNE Use Cases</a:t>
            </a:r>
          </a:p>
        </p:txBody>
      </p:sp>
      <p:sp>
        <p:nvSpPr>
          <p:cNvPr id="5" name="Rectangle 4">
            <a:extLst>
              <a:ext uri="{FF2B5EF4-FFF2-40B4-BE49-F238E27FC236}">
                <a16:creationId xmlns:a16="http://schemas.microsoft.com/office/drawing/2014/main" id="{79F89765-E591-1DCD-23BD-AEC88C9E242B}"/>
              </a:ext>
            </a:extLst>
          </p:cNvPr>
          <p:cNvSpPr/>
          <p:nvPr/>
        </p:nvSpPr>
        <p:spPr>
          <a:xfrm>
            <a:off x="5378913" y="1211086"/>
            <a:ext cx="4677510" cy="292388"/>
          </a:xfrm>
          <a:prstGeom prst="rect">
            <a:avLst/>
          </a:prstGeom>
        </p:spPr>
        <p:txBody>
          <a:bodyPr wrap="square">
            <a:spAutoFit/>
          </a:bodyPr>
          <a:lstStyle/>
          <a:p>
            <a:pPr algn="r"/>
            <a:r>
              <a:rPr lang="en-US" sz="1300" dirty="0">
                <a:cs typeface="Calibri" panose="020F0502020204030204" pitchFamily="34" charset="0"/>
              </a:rPr>
              <a:t>[So2Sat LC42: </a:t>
            </a:r>
            <a:r>
              <a:rPr lang="en-US" sz="1300" dirty="0">
                <a:cs typeface="Calibri" panose="020F0502020204030204" pitchFamily="34" charset="0"/>
                <a:hlinkClick r:id="rId2"/>
              </a:rPr>
              <a:t>https://mediatum.ub.tum.de/1454690</a:t>
            </a:r>
            <a:r>
              <a:rPr lang="en-US" sz="1300" dirty="0">
                <a:cs typeface="Calibri" panose="020F0502020204030204" pitchFamily="34" charset="0"/>
              </a:rPr>
              <a:t>] </a:t>
            </a:r>
          </a:p>
        </p:txBody>
      </p:sp>
      <p:pic>
        <p:nvPicPr>
          <p:cNvPr id="6" name="Picture 5">
            <a:extLst>
              <a:ext uri="{FF2B5EF4-FFF2-40B4-BE49-F238E27FC236}">
                <a16:creationId xmlns:a16="http://schemas.microsoft.com/office/drawing/2014/main" id="{895E2AD8-C85F-E57F-A566-79B239ACA817}"/>
              </a:ext>
            </a:extLst>
          </p:cNvPr>
          <p:cNvPicPr>
            <a:picLocks noChangeAspect="1"/>
          </p:cNvPicPr>
          <p:nvPr/>
        </p:nvPicPr>
        <p:blipFill>
          <a:blip r:embed="rId3"/>
          <a:stretch>
            <a:fillRect/>
          </a:stretch>
        </p:blipFill>
        <p:spPr>
          <a:xfrm>
            <a:off x="10047849" y="673850"/>
            <a:ext cx="470840" cy="640080"/>
          </a:xfrm>
          <a:prstGeom prst="rect">
            <a:avLst/>
          </a:prstGeom>
          <a:ln w="25400">
            <a:solidFill>
              <a:srgbClr val="7889FB"/>
            </a:solidFill>
          </a:ln>
        </p:spPr>
      </p:pic>
      <p:sp>
        <p:nvSpPr>
          <p:cNvPr id="7" name="TextBox 6">
            <a:extLst>
              <a:ext uri="{FF2B5EF4-FFF2-40B4-BE49-F238E27FC236}">
                <a16:creationId xmlns:a16="http://schemas.microsoft.com/office/drawing/2014/main" id="{A088F558-BD30-2E82-EB62-BD838F7A67CC}"/>
              </a:ext>
            </a:extLst>
          </p:cNvPr>
          <p:cNvSpPr txBox="1"/>
          <p:nvPr/>
        </p:nvSpPr>
        <p:spPr>
          <a:xfrm>
            <a:off x="6349716" y="587242"/>
            <a:ext cx="3609642" cy="692497"/>
          </a:xfrm>
          <a:prstGeom prst="rect">
            <a:avLst/>
          </a:prstGeom>
          <a:noFill/>
        </p:spPr>
        <p:txBody>
          <a:bodyPr wrap="square" lIns="0" rIns="0" rtlCol="0">
            <a:spAutoFit/>
          </a:bodyPr>
          <a:lstStyle/>
          <a:p>
            <a:pPr algn="r"/>
            <a:r>
              <a:rPr lang="en-US" sz="1300" dirty="0">
                <a:cs typeface="Calibri" panose="020F0502020204030204" pitchFamily="34" charset="0"/>
              </a:rPr>
              <a:t>[Xiao Xiang Zhu et al: So2Sat LCZ42: A Benchmark Dataset for the Classification of Global Local Climate Zones. </a:t>
            </a:r>
            <a:r>
              <a:rPr lang="en-US" sz="1300" b="1" dirty="0">
                <a:cs typeface="Calibri" panose="020F0502020204030204" pitchFamily="34" charset="0"/>
              </a:rPr>
              <a:t>GRSM 8(3) 2020</a:t>
            </a:r>
            <a:r>
              <a:rPr lang="en-US" sz="1300" dirty="0">
                <a:cs typeface="Calibri" panose="020F0502020204030204" pitchFamily="34" charset="0"/>
              </a:rPr>
              <a:t>]</a:t>
            </a:r>
          </a:p>
        </p:txBody>
      </p:sp>
      <p:pic>
        <p:nvPicPr>
          <p:cNvPr id="8" name="Picture 7">
            <a:extLst>
              <a:ext uri="{FF2B5EF4-FFF2-40B4-BE49-F238E27FC236}">
                <a16:creationId xmlns:a16="http://schemas.microsoft.com/office/drawing/2014/main" id="{C5F6E30E-AF87-DE25-BF83-D2385C86F61D}"/>
              </a:ext>
            </a:extLst>
          </p:cNvPr>
          <p:cNvPicPr>
            <a:picLocks noChangeAspect="1"/>
          </p:cNvPicPr>
          <p:nvPr/>
        </p:nvPicPr>
        <p:blipFill>
          <a:blip r:embed="rId4"/>
          <a:stretch>
            <a:fillRect/>
          </a:stretch>
        </p:blipFill>
        <p:spPr>
          <a:xfrm>
            <a:off x="9076899" y="1555058"/>
            <a:ext cx="2823622" cy="2492262"/>
          </a:xfrm>
          <a:prstGeom prst="rect">
            <a:avLst/>
          </a:prstGeom>
        </p:spPr>
      </p:pic>
      <p:pic>
        <p:nvPicPr>
          <p:cNvPr id="9" name="Picture 8">
            <a:extLst>
              <a:ext uri="{FF2B5EF4-FFF2-40B4-BE49-F238E27FC236}">
                <a16:creationId xmlns:a16="http://schemas.microsoft.com/office/drawing/2014/main" id="{27403C81-5FBB-A1D2-99F3-5B6CDAAF9F76}"/>
              </a:ext>
            </a:extLst>
          </p:cNvPr>
          <p:cNvPicPr>
            <a:picLocks noChangeAspect="1"/>
          </p:cNvPicPr>
          <p:nvPr/>
        </p:nvPicPr>
        <p:blipFill>
          <a:blip r:embed="rId5"/>
          <a:stretch>
            <a:fillRect/>
          </a:stretch>
        </p:blipFill>
        <p:spPr>
          <a:xfrm>
            <a:off x="5697416" y="2586662"/>
            <a:ext cx="3202384" cy="1397422"/>
          </a:xfrm>
          <a:prstGeom prst="rect">
            <a:avLst/>
          </a:prstGeom>
        </p:spPr>
      </p:pic>
      <p:pic>
        <p:nvPicPr>
          <p:cNvPr id="10" name="Picture 9" descr="https://daphne-eu.github.io/resources/AVL.jpg">
            <a:extLst>
              <a:ext uri="{FF2B5EF4-FFF2-40B4-BE49-F238E27FC236}">
                <a16:creationId xmlns:a16="http://schemas.microsoft.com/office/drawing/2014/main" id="{3974D378-97B2-74C6-45C9-25CCB55FD3A8}"/>
              </a:ext>
            </a:extLst>
          </p:cNvPr>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1165891" y="5124760"/>
            <a:ext cx="685800" cy="281940"/>
          </a:xfrm>
          <a:prstGeom prst="rect">
            <a:avLst/>
          </a:prstGeom>
          <a:noFill/>
          <a:ln>
            <a:noFill/>
          </a:ln>
        </p:spPr>
      </p:pic>
      <p:pic>
        <p:nvPicPr>
          <p:cNvPr id="11" name="Picture 10" descr="https://daphne-eu.github.io/resources/DLR.jpg">
            <a:extLst>
              <a:ext uri="{FF2B5EF4-FFF2-40B4-BE49-F238E27FC236}">
                <a16:creationId xmlns:a16="http://schemas.microsoft.com/office/drawing/2014/main" id="{1839BB58-51E7-01C7-BC12-20E70ACBF48C}"/>
              </a:ext>
            </a:extLst>
          </p:cNvPr>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491352" y="673850"/>
            <a:ext cx="685800" cy="571500"/>
          </a:xfrm>
          <a:prstGeom prst="rect">
            <a:avLst/>
          </a:prstGeom>
          <a:noFill/>
          <a:ln>
            <a:noFill/>
          </a:ln>
        </p:spPr>
      </p:pic>
      <p:pic>
        <p:nvPicPr>
          <p:cNvPr id="12" name="Picture 11" descr="https://daphne-eu.github.io/resources/Infineon.jpg">
            <a:extLst>
              <a:ext uri="{FF2B5EF4-FFF2-40B4-BE49-F238E27FC236}">
                <a16:creationId xmlns:a16="http://schemas.microsoft.com/office/drawing/2014/main" id="{F58FCCB0-1010-FC6A-C0C0-14A3F86650BB}"/>
              </a:ext>
            </a:extLst>
          </p:cNvPr>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1146902" y="4227134"/>
            <a:ext cx="685800" cy="373380"/>
          </a:xfrm>
          <a:prstGeom prst="rect">
            <a:avLst/>
          </a:prstGeom>
          <a:noFill/>
          <a:ln>
            <a:noFill/>
          </a:ln>
        </p:spPr>
      </p:pic>
      <p:pic>
        <p:nvPicPr>
          <p:cNvPr id="13" name="Picture 12" descr="https://daphne-eu.github.io/resources/KAI.jpg">
            <a:extLst>
              <a:ext uri="{FF2B5EF4-FFF2-40B4-BE49-F238E27FC236}">
                <a16:creationId xmlns:a16="http://schemas.microsoft.com/office/drawing/2014/main" id="{1AA73FB2-4ED1-3A72-F829-20AC6D96CABF}"/>
              </a:ext>
            </a:extLst>
          </p:cNvPr>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1165891" y="4703178"/>
            <a:ext cx="685800" cy="320040"/>
          </a:xfrm>
          <a:prstGeom prst="rect">
            <a:avLst/>
          </a:prstGeom>
          <a:noFill/>
          <a:ln>
            <a:noFill/>
          </a:ln>
        </p:spPr>
      </p:pic>
      <p:cxnSp>
        <p:nvCxnSpPr>
          <p:cNvPr id="14" name="Straight Connector 13">
            <a:extLst>
              <a:ext uri="{FF2B5EF4-FFF2-40B4-BE49-F238E27FC236}">
                <a16:creationId xmlns:a16="http://schemas.microsoft.com/office/drawing/2014/main" id="{E2D5691E-D8DC-F219-232A-F8718F660ECD}"/>
              </a:ext>
            </a:extLst>
          </p:cNvPr>
          <p:cNvCxnSpPr/>
          <p:nvPr/>
        </p:nvCxnSpPr>
        <p:spPr>
          <a:xfrm>
            <a:off x="431155" y="5555807"/>
            <a:ext cx="6190293" cy="0"/>
          </a:xfrm>
          <a:prstGeom prst="line">
            <a:avLst/>
          </a:prstGeom>
          <a:ln w="1905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33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97F1D1B-7410-489E-77DE-C8B6C19F64C0}"/>
              </a:ext>
            </a:extLst>
          </p:cNvPr>
          <p:cNvSpPr/>
          <p:nvPr/>
        </p:nvSpPr>
        <p:spPr>
          <a:xfrm>
            <a:off x="1194318" y="5700827"/>
            <a:ext cx="10997682" cy="11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 name="Text Placeholder 2">
            <a:extLst>
              <a:ext uri="{FF2B5EF4-FFF2-40B4-BE49-F238E27FC236}">
                <a16:creationId xmlns:a16="http://schemas.microsoft.com/office/drawing/2014/main" id="{3984B82A-43B9-327F-0E9A-A364BEF81C8F}"/>
              </a:ext>
            </a:extLst>
          </p:cNvPr>
          <p:cNvSpPr>
            <a:spLocks noGrp="1"/>
          </p:cNvSpPr>
          <p:nvPr>
            <p:ph type="body" sz="quarter" idx="14"/>
          </p:nvPr>
        </p:nvSpPr>
        <p:spPr/>
        <p:txBody>
          <a:bodyPr/>
          <a:lstStyle/>
          <a:p>
            <a:r>
              <a:rPr lang="en-US" dirty="0"/>
              <a:t>DAPHNE System Architecture</a:t>
            </a:r>
          </a:p>
        </p:txBody>
      </p:sp>
      <p:pic>
        <p:nvPicPr>
          <p:cNvPr id="4" name="Picture 3">
            <a:extLst>
              <a:ext uri="{FF2B5EF4-FFF2-40B4-BE49-F238E27FC236}">
                <a16:creationId xmlns:a16="http://schemas.microsoft.com/office/drawing/2014/main" id="{0ED490EF-D0DC-AEF0-1FF4-37FC7B531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8145" y="391597"/>
            <a:ext cx="572058" cy="875249"/>
          </a:xfrm>
          <a:prstGeom prst="rect">
            <a:avLst/>
          </a:prstGeom>
        </p:spPr>
      </p:pic>
      <p:pic>
        <p:nvPicPr>
          <p:cNvPr id="5" name="Picture 4">
            <a:extLst>
              <a:ext uri="{FF2B5EF4-FFF2-40B4-BE49-F238E27FC236}">
                <a16:creationId xmlns:a16="http://schemas.microsoft.com/office/drawing/2014/main" id="{DDEFEF3A-ED3E-5846-3C19-9D514EC8D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3319" y="391596"/>
            <a:ext cx="631200" cy="877367"/>
          </a:xfrm>
          <a:prstGeom prst="rect">
            <a:avLst/>
          </a:prstGeom>
        </p:spPr>
      </p:pic>
      <p:pic>
        <p:nvPicPr>
          <p:cNvPr id="6" name="Picture 5">
            <a:extLst>
              <a:ext uri="{FF2B5EF4-FFF2-40B4-BE49-F238E27FC236}">
                <a16:creationId xmlns:a16="http://schemas.microsoft.com/office/drawing/2014/main" id="{C7F69ACD-5B63-F124-927D-21526E5CA8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9090" y="392927"/>
            <a:ext cx="674370" cy="876036"/>
          </a:xfrm>
          <a:prstGeom prst="rect">
            <a:avLst/>
          </a:prstGeom>
        </p:spPr>
      </p:pic>
      <p:sp>
        <p:nvSpPr>
          <p:cNvPr id="7" name="Rectangle 6">
            <a:extLst>
              <a:ext uri="{FF2B5EF4-FFF2-40B4-BE49-F238E27FC236}">
                <a16:creationId xmlns:a16="http://schemas.microsoft.com/office/drawing/2014/main" id="{DF155F18-5489-C0AD-0CCC-CC49093CB7AC}"/>
              </a:ext>
            </a:extLst>
          </p:cNvPr>
          <p:cNvSpPr/>
          <p:nvPr/>
        </p:nvSpPr>
        <p:spPr>
          <a:xfrm>
            <a:off x="9873643" y="402975"/>
            <a:ext cx="451792" cy="534433"/>
          </a:xfrm>
          <a:prstGeom prst="rect">
            <a:avLst/>
          </a:prstGeom>
          <a:solidFill>
            <a:srgbClr val="F70146"/>
          </a:solidFill>
          <a:ln w="19050" cap="flat" cmpd="sng" algn="ctr">
            <a:solidFill>
              <a:srgbClr val="0F0F0F"/>
            </a:solidFill>
            <a:prstDash val="solid"/>
            <a:miter lim="800000"/>
          </a:ln>
          <a:effectLst/>
        </p:spPr>
        <p:txBody>
          <a:bodyPr lIns="0" tIns="0" rIns="0"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Calibri" panose="020F0502020204030204" pitchFamily="34" charset="0"/>
              </a:rPr>
              <a:t>AH</a:t>
            </a:r>
          </a:p>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FFFFFF"/>
              </a:solidFill>
              <a:effectLst/>
              <a:uLnTx/>
              <a:uFillTx/>
              <a:latin typeface="Arial"/>
              <a:ea typeface="+mn-ea"/>
              <a:cs typeface="Calibri" panose="020F0502020204030204" pitchFamily="34" charset="0"/>
            </a:endParaRPr>
          </a:p>
        </p:txBody>
      </p:sp>
      <p:sp>
        <p:nvSpPr>
          <p:cNvPr id="8" name="Rectangle 7">
            <a:extLst>
              <a:ext uri="{FF2B5EF4-FFF2-40B4-BE49-F238E27FC236}">
                <a16:creationId xmlns:a16="http://schemas.microsoft.com/office/drawing/2014/main" id="{24F0E180-AC2A-E57C-5F6D-EC9328AB8A23}"/>
              </a:ext>
            </a:extLst>
          </p:cNvPr>
          <p:cNvSpPr/>
          <p:nvPr/>
        </p:nvSpPr>
        <p:spPr>
          <a:xfrm>
            <a:off x="9955704" y="587161"/>
            <a:ext cx="451792" cy="534433"/>
          </a:xfrm>
          <a:prstGeom prst="rect">
            <a:avLst/>
          </a:prstGeom>
          <a:solidFill>
            <a:srgbClr val="F70146"/>
          </a:solidFill>
          <a:ln w="19050" cap="flat" cmpd="sng" algn="ctr">
            <a:solidFill>
              <a:srgbClr val="0F0F0F"/>
            </a:solidFill>
            <a:prstDash val="solid"/>
            <a:miter lim="800000"/>
          </a:ln>
          <a:effectLst/>
        </p:spPr>
        <p:txBody>
          <a:bodyPr lIns="0" tIns="0" rIns="0" rtlCol="0" anchor="ctr"/>
          <a:lstStyle/>
          <a:p>
            <a:pPr marL="0" marR="0" lvl="0" indent="0" algn="ctr" defTabSz="4572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a:ea typeface="+mn-ea"/>
                <a:cs typeface="Calibri" panose="020F0502020204030204" pitchFamily="34" charset="0"/>
              </a:rPr>
              <a:t>AK</a:t>
            </a:r>
          </a:p>
          <a:p>
            <a:pPr marL="0" marR="0" lvl="0" indent="0" algn="ctr" defTabSz="45720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FFFFFF"/>
              </a:solidFill>
              <a:effectLst/>
              <a:uLnTx/>
              <a:uFillTx/>
              <a:latin typeface="Arial"/>
              <a:ea typeface="+mn-ea"/>
              <a:cs typeface="Calibri" panose="020F0502020204030204" pitchFamily="34" charset="0"/>
            </a:endParaRPr>
          </a:p>
        </p:txBody>
      </p:sp>
      <p:pic>
        <p:nvPicPr>
          <p:cNvPr id="9" name="Picture 8">
            <a:extLst>
              <a:ext uri="{FF2B5EF4-FFF2-40B4-BE49-F238E27FC236}">
                <a16:creationId xmlns:a16="http://schemas.microsoft.com/office/drawing/2014/main" id="{A912ED74-6DB6-68A4-9C3D-12ECE3DE1114}"/>
              </a:ext>
            </a:extLst>
          </p:cNvPr>
          <p:cNvPicPr>
            <a:picLocks noChangeAspect="1"/>
          </p:cNvPicPr>
          <p:nvPr/>
        </p:nvPicPr>
        <p:blipFill>
          <a:blip r:embed="rId5"/>
          <a:stretch>
            <a:fillRect/>
          </a:stretch>
        </p:blipFill>
        <p:spPr>
          <a:xfrm>
            <a:off x="10027858" y="771296"/>
            <a:ext cx="555270" cy="734916"/>
          </a:xfrm>
          <a:prstGeom prst="rect">
            <a:avLst/>
          </a:prstGeom>
        </p:spPr>
      </p:pic>
      <p:sp>
        <p:nvSpPr>
          <p:cNvPr id="10" name="TextBox 9">
            <a:extLst>
              <a:ext uri="{FF2B5EF4-FFF2-40B4-BE49-F238E27FC236}">
                <a16:creationId xmlns:a16="http://schemas.microsoft.com/office/drawing/2014/main" id="{B6745F45-9779-AFD6-47C1-8CC92D9D151B}"/>
              </a:ext>
            </a:extLst>
          </p:cNvPr>
          <p:cNvSpPr txBox="1"/>
          <p:nvPr/>
        </p:nvSpPr>
        <p:spPr>
          <a:xfrm>
            <a:off x="4398680" y="419493"/>
            <a:ext cx="2122317" cy="307777"/>
          </a:xfrm>
          <a:prstGeom prst="rect">
            <a:avLst/>
          </a:prstGeom>
          <a:noFill/>
        </p:spPr>
        <p:txBody>
          <a:bodyPr wrap="square" lIns="0" rIns="0" rtlCol="0">
            <a:spAutoFit/>
          </a:bodyPr>
          <a:lstStyle/>
          <a:p>
            <a:pPr defTabSz="457200" fontAlgn="base">
              <a:spcBef>
                <a:spcPct val="0"/>
              </a:spcBef>
              <a:spcAft>
                <a:spcPct val="0"/>
              </a:spcAft>
            </a:pPr>
            <a:r>
              <a:rPr lang="en-US" sz="1400" dirty="0">
                <a:solidFill>
                  <a:srgbClr val="0F0F0F"/>
                </a:solidFill>
                <a:ea typeface="ＭＳ Ｐゴシック" charset="0"/>
                <a:cs typeface="Calibri" panose="020F0502020204030204" pitchFamily="34" charset="0"/>
              </a:rPr>
              <a:t>[</a:t>
            </a:r>
            <a:r>
              <a:rPr lang="en-US" sz="1400" b="1" dirty="0">
                <a:solidFill>
                  <a:srgbClr val="0F0F0F"/>
                </a:solidFill>
                <a:ea typeface="ＭＳ Ｐゴシック" charset="0"/>
                <a:cs typeface="Calibri" panose="020F0502020204030204" pitchFamily="34" charset="0"/>
              </a:rPr>
              <a:t>CIDR’22</a:t>
            </a:r>
            <a:r>
              <a:rPr lang="en-US" sz="1400" dirty="0">
                <a:solidFill>
                  <a:srgbClr val="0F0F0F"/>
                </a:solidFill>
                <a:ea typeface="ＭＳ Ｐゴシック" charset="0"/>
                <a:cs typeface="Calibri" panose="020F0502020204030204" pitchFamily="34" charset="0"/>
              </a:rPr>
              <a:t>]</a:t>
            </a:r>
          </a:p>
        </p:txBody>
      </p:sp>
      <p:pic>
        <p:nvPicPr>
          <p:cNvPr id="11" name="Content Placeholder 5">
            <a:extLst>
              <a:ext uri="{FF2B5EF4-FFF2-40B4-BE49-F238E27FC236}">
                <a16:creationId xmlns:a16="http://schemas.microsoft.com/office/drawing/2014/main" id="{D5D4E7C0-FC3C-ACEF-2072-88A506A334F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689352" y="1771923"/>
            <a:ext cx="8256402" cy="4666901"/>
          </a:xfrm>
          <a:prstGeom prst="rect">
            <a:avLst/>
          </a:prstGeom>
        </p:spPr>
      </p:pic>
      <p:sp>
        <p:nvSpPr>
          <p:cNvPr id="12" name="Rectangle 11">
            <a:extLst>
              <a:ext uri="{FF2B5EF4-FFF2-40B4-BE49-F238E27FC236}">
                <a16:creationId xmlns:a16="http://schemas.microsoft.com/office/drawing/2014/main" id="{850DFD21-F4ED-9204-73BF-DCF838B5705E}"/>
              </a:ext>
            </a:extLst>
          </p:cNvPr>
          <p:cNvSpPr/>
          <p:nvPr/>
        </p:nvSpPr>
        <p:spPr>
          <a:xfrm>
            <a:off x="1617758" y="4715074"/>
            <a:ext cx="6312967" cy="18374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2DE8F5-7487-FED4-D246-EB8927EC0724}"/>
              </a:ext>
            </a:extLst>
          </p:cNvPr>
          <p:cNvSpPr/>
          <p:nvPr/>
        </p:nvSpPr>
        <p:spPr>
          <a:xfrm>
            <a:off x="8056362" y="1754794"/>
            <a:ext cx="1875190" cy="4850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FF408FD-2913-296E-4F23-3A19D3DB4237}"/>
              </a:ext>
            </a:extLst>
          </p:cNvPr>
          <p:cNvSpPr txBox="1"/>
          <p:nvPr/>
        </p:nvSpPr>
        <p:spPr>
          <a:xfrm>
            <a:off x="2157471" y="5101564"/>
            <a:ext cx="1011644" cy="369332"/>
          </a:xfrm>
          <a:prstGeom prst="rect">
            <a:avLst/>
          </a:prstGeom>
          <a:noFill/>
        </p:spPr>
        <p:txBody>
          <a:bodyPr wrap="square" rtlCol="0">
            <a:spAutoFit/>
          </a:bodyPr>
          <a:lstStyle/>
          <a:p>
            <a:pPr algn="ctr"/>
            <a:r>
              <a:rPr lang="en-US" dirty="0"/>
              <a:t>LLVM</a:t>
            </a:r>
          </a:p>
        </p:txBody>
      </p:sp>
      <p:cxnSp>
        <p:nvCxnSpPr>
          <p:cNvPr id="15" name="Straight Arrow Connector 14">
            <a:extLst>
              <a:ext uri="{FF2B5EF4-FFF2-40B4-BE49-F238E27FC236}">
                <a16:creationId xmlns:a16="http://schemas.microsoft.com/office/drawing/2014/main" id="{CCAA1E55-2360-F8AD-F6D7-FDC8C55B6344}"/>
              </a:ext>
            </a:extLst>
          </p:cNvPr>
          <p:cNvCxnSpPr>
            <a:endCxn id="14" idx="0"/>
          </p:cNvCxnSpPr>
          <p:nvPr/>
        </p:nvCxnSpPr>
        <p:spPr>
          <a:xfrm>
            <a:off x="2663293" y="4767624"/>
            <a:ext cx="0" cy="333940"/>
          </a:xfrm>
          <a:prstGeom prst="straightConnector1">
            <a:avLst/>
          </a:prstGeom>
          <a:ln w="19050">
            <a:solidFill>
              <a:srgbClr val="7889FB"/>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6" name="Content Placeholder 5">
            <a:extLst>
              <a:ext uri="{FF2B5EF4-FFF2-40B4-BE49-F238E27FC236}">
                <a16:creationId xmlns:a16="http://schemas.microsoft.com/office/drawing/2014/main" id="{1BD920FE-1B28-AAE0-F884-31842405BAA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683490" y="1774856"/>
            <a:ext cx="8256402" cy="4666901"/>
          </a:xfrm>
          <a:prstGeom prst="rect">
            <a:avLst/>
          </a:prstGeom>
        </p:spPr>
      </p:pic>
      <p:sp>
        <p:nvSpPr>
          <p:cNvPr id="17" name="TextBox 16">
            <a:extLst>
              <a:ext uri="{FF2B5EF4-FFF2-40B4-BE49-F238E27FC236}">
                <a16:creationId xmlns:a16="http://schemas.microsoft.com/office/drawing/2014/main" id="{C2A09F71-8B94-C8F7-895C-80998ABE7F8C}"/>
              </a:ext>
            </a:extLst>
          </p:cNvPr>
          <p:cNvSpPr txBox="1"/>
          <p:nvPr/>
        </p:nvSpPr>
        <p:spPr>
          <a:xfrm>
            <a:off x="4905389" y="1771536"/>
            <a:ext cx="3133671" cy="369332"/>
          </a:xfrm>
          <a:prstGeom prst="rect">
            <a:avLst/>
          </a:prstGeom>
          <a:noFill/>
        </p:spPr>
        <p:txBody>
          <a:bodyPr wrap="square" rtlCol="0">
            <a:spAutoFit/>
          </a:bodyPr>
          <a:lstStyle/>
          <a:p>
            <a:r>
              <a:rPr lang="en-US" dirty="0">
                <a:solidFill>
                  <a:srgbClr val="000000"/>
                </a:solidFill>
              </a:rPr>
              <a:t>Python API w/ lazy evaluation</a:t>
            </a:r>
          </a:p>
        </p:txBody>
      </p:sp>
      <p:sp>
        <p:nvSpPr>
          <p:cNvPr id="18" name="Speech Bubble: Rectangle with Corners Rounded 17">
            <a:extLst>
              <a:ext uri="{FF2B5EF4-FFF2-40B4-BE49-F238E27FC236}">
                <a16:creationId xmlns:a16="http://schemas.microsoft.com/office/drawing/2014/main" id="{75327580-D664-77EB-A7FD-70C2D839BF17}"/>
              </a:ext>
            </a:extLst>
          </p:cNvPr>
          <p:cNvSpPr/>
          <p:nvPr/>
        </p:nvSpPr>
        <p:spPr>
          <a:xfrm rot="10800000" flipV="1">
            <a:off x="10025548" y="1942653"/>
            <a:ext cx="1861888" cy="1569473"/>
          </a:xfrm>
          <a:prstGeom prst="wedgeRoundRectCallout">
            <a:avLst>
              <a:gd name="adj1" fmla="val 74281"/>
              <a:gd name="adj2" fmla="val -30308"/>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rgbClr val="000000"/>
                </a:solidFill>
              </a:rPr>
              <a:t>MLIR Dialects,</a:t>
            </a:r>
            <a:r>
              <a:rPr lang="en-US" dirty="0">
                <a:solidFill>
                  <a:srgbClr val="000000"/>
                </a:solidFill>
              </a:rPr>
              <a:t> </a:t>
            </a:r>
            <a:r>
              <a:rPr lang="en-US" b="1" dirty="0">
                <a:solidFill>
                  <a:srgbClr val="000000"/>
                </a:solidFill>
              </a:rPr>
              <a:t>Extension Catalog</a:t>
            </a:r>
            <a:r>
              <a:rPr lang="en-US" dirty="0">
                <a:solidFill>
                  <a:srgbClr val="000000"/>
                </a:solidFill>
              </a:rPr>
              <a:t> (new data types, kernels, </a:t>
            </a:r>
            <a:br>
              <a:rPr lang="en-US" dirty="0">
                <a:solidFill>
                  <a:srgbClr val="000000"/>
                </a:solidFill>
              </a:rPr>
            </a:br>
            <a:r>
              <a:rPr lang="en-US" dirty="0">
                <a:solidFill>
                  <a:srgbClr val="000000"/>
                </a:solidFill>
              </a:rPr>
              <a:t>scheduling </a:t>
            </a:r>
            <a:r>
              <a:rPr lang="en-US" dirty="0" err="1">
                <a:solidFill>
                  <a:srgbClr val="000000"/>
                </a:solidFill>
              </a:rPr>
              <a:t>algs</a:t>
            </a:r>
            <a:r>
              <a:rPr lang="en-US" dirty="0">
                <a:solidFill>
                  <a:srgbClr val="000000"/>
                </a:solidFill>
              </a:rPr>
              <a:t>)</a:t>
            </a:r>
          </a:p>
        </p:txBody>
      </p:sp>
      <p:sp>
        <p:nvSpPr>
          <p:cNvPr id="19" name="Speech Bubble: Rectangle with Corners Rounded 18">
            <a:extLst>
              <a:ext uri="{FF2B5EF4-FFF2-40B4-BE49-F238E27FC236}">
                <a16:creationId xmlns:a16="http://schemas.microsoft.com/office/drawing/2014/main" id="{02ACC890-BF87-EDEB-B590-2A94D866DDE3}"/>
              </a:ext>
            </a:extLst>
          </p:cNvPr>
          <p:cNvSpPr/>
          <p:nvPr/>
        </p:nvSpPr>
        <p:spPr>
          <a:xfrm rot="10800000" flipV="1">
            <a:off x="10027858" y="3656902"/>
            <a:ext cx="1857268" cy="1569473"/>
          </a:xfrm>
          <a:prstGeom prst="wedgeRoundRectCallout">
            <a:avLst>
              <a:gd name="adj1" fmla="val 72608"/>
              <a:gd name="adj2" fmla="val -41023"/>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a:solidFill>
                  <a:srgbClr val="000000"/>
                </a:solidFill>
              </a:rPr>
              <a:t>Sideways Entry, DSL-level constraints</a:t>
            </a:r>
            <a:r>
              <a:rPr lang="en-US" dirty="0">
                <a:solidFill>
                  <a:srgbClr val="000000"/>
                </a:solidFill>
              </a:rPr>
              <a:t> </a:t>
            </a:r>
            <a:br>
              <a:rPr lang="en-US" dirty="0">
                <a:solidFill>
                  <a:srgbClr val="000000"/>
                </a:solidFill>
              </a:rPr>
            </a:br>
            <a:r>
              <a:rPr lang="en-US" dirty="0">
                <a:solidFill>
                  <a:srgbClr val="000000"/>
                </a:solidFill>
              </a:rPr>
              <a:t>(e.g., data/op placement)</a:t>
            </a:r>
          </a:p>
        </p:txBody>
      </p:sp>
    </p:spTree>
    <p:extLst>
      <p:ext uri="{BB962C8B-B14F-4D97-AF65-F5344CB8AC3E}">
        <p14:creationId xmlns:p14="http://schemas.microsoft.com/office/powerpoint/2010/main" val="143365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B95F970-18D9-3815-FDB7-DD5C8DCFF6D3}"/>
              </a:ext>
            </a:extLst>
          </p:cNvPr>
          <p:cNvSpPr/>
          <p:nvPr/>
        </p:nvSpPr>
        <p:spPr>
          <a:xfrm>
            <a:off x="1194318" y="5700827"/>
            <a:ext cx="10997682" cy="11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 name="Text Placeholder 2">
            <a:extLst>
              <a:ext uri="{FF2B5EF4-FFF2-40B4-BE49-F238E27FC236}">
                <a16:creationId xmlns:a16="http://schemas.microsoft.com/office/drawing/2014/main" id="{CD2B3F36-89BF-C35A-0490-5E53261304E5}"/>
              </a:ext>
            </a:extLst>
          </p:cNvPr>
          <p:cNvSpPr>
            <a:spLocks noGrp="1"/>
          </p:cNvSpPr>
          <p:nvPr>
            <p:ph type="body" sz="quarter" idx="14"/>
          </p:nvPr>
        </p:nvSpPr>
        <p:spPr/>
        <p:txBody>
          <a:bodyPr/>
          <a:lstStyle/>
          <a:p>
            <a:r>
              <a:rPr lang="en-US" dirty="0"/>
              <a:t>Vectorized (Tiled) Execution</a:t>
            </a:r>
          </a:p>
        </p:txBody>
      </p:sp>
      <p:pic>
        <p:nvPicPr>
          <p:cNvPr id="10" name="Picture 9">
            <a:extLst>
              <a:ext uri="{FF2B5EF4-FFF2-40B4-BE49-F238E27FC236}">
                <a16:creationId xmlns:a16="http://schemas.microsoft.com/office/drawing/2014/main" id="{026065AC-0F8A-A06B-F1A1-ECA06B20ED5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39799" y="1541474"/>
            <a:ext cx="10435497" cy="4098045"/>
          </a:xfrm>
          <a:prstGeom prst="rect">
            <a:avLst/>
          </a:prstGeom>
        </p:spPr>
      </p:pic>
      <p:pic>
        <p:nvPicPr>
          <p:cNvPr id="11" name="Picture 10">
            <a:extLst>
              <a:ext uri="{FF2B5EF4-FFF2-40B4-BE49-F238E27FC236}">
                <a16:creationId xmlns:a16="http://schemas.microsoft.com/office/drawing/2014/main" id="{3459AE37-6A18-B994-7D71-98CAA89AC14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9799" y="1541474"/>
            <a:ext cx="10435497" cy="4098045"/>
          </a:xfrm>
          <a:prstGeom prst="rect">
            <a:avLst/>
          </a:prstGeom>
        </p:spPr>
      </p:pic>
      <p:sp>
        <p:nvSpPr>
          <p:cNvPr id="12" name="TextBox 11">
            <a:extLst>
              <a:ext uri="{FF2B5EF4-FFF2-40B4-BE49-F238E27FC236}">
                <a16:creationId xmlns:a16="http://schemas.microsoft.com/office/drawing/2014/main" id="{B9E29E4E-407B-C7C4-967A-F5D336AF4C93}"/>
              </a:ext>
            </a:extLst>
          </p:cNvPr>
          <p:cNvSpPr txBox="1"/>
          <p:nvPr/>
        </p:nvSpPr>
        <p:spPr>
          <a:xfrm>
            <a:off x="1106085" y="5778587"/>
            <a:ext cx="2758238" cy="646331"/>
          </a:xfrm>
          <a:prstGeom prst="rect">
            <a:avLst/>
          </a:prstGeom>
          <a:noFill/>
        </p:spPr>
        <p:txBody>
          <a:bodyPr wrap="square" rtlCol="0">
            <a:spAutoFit/>
          </a:bodyPr>
          <a:lstStyle/>
          <a:p>
            <a:pPr algn="ctr"/>
            <a:r>
              <a:rPr lang="en-US" b="1" dirty="0">
                <a:solidFill>
                  <a:schemeClr val="accent1"/>
                </a:solidFill>
              </a:rPr>
              <a:t>Default Parallelization</a:t>
            </a:r>
          </a:p>
          <a:p>
            <a:pPr algn="ctr"/>
            <a:r>
              <a:rPr lang="en-US" b="1" dirty="0">
                <a:solidFill>
                  <a:schemeClr val="accent1"/>
                </a:solidFill>
              </a:rPr>
              <a:t>Frame &amp; Matrix Ops</a:t>
            </a:r>
          </a:p>
        </p:txBody>
      </p:sp>
      <p:sp>
        <p:nvSpPr>
          <p:cNvPr id="13" name="TextBox 12">
            <a:extLst>
              <a:ext uri="{FF2B5EF4-FFF2-40B4-BE49-F238E27FC236}">
                <a16:creationId xmlns:a16="http://schemas.microsoft.com/office/drawing/2014/main" id="{59BC8740-08F1-FBAA-B2CF-48B5FC56E657}"/>
              </a:ext>
            </a:extLst>
          </p:cNvPr>
          <p:cNvSpPr txBox="1"/>
          <p:nvPr/>
        </p:nvSpPr>
        <p:spPr>
          <a:xfrm>
            <a:off x="8114047" y="5775539"/>
            <a:ext cx="3415387" cy="646331"/>
          </a:xfrm>
          <a:prstGeom prst="rect">
            <a:avLst/>
          </a:prstGeom>
          <a:noFill/>
        </p:spPr>
        <p:txBody>
          <a:bodyPr wrap="square" rtlCol="0">
            <a:spAutoFit/>
          </a:bodyPr>
          <a:lstStyle/>
          <a:p>
            <a:pPr algn="ctr"/>
            <a:r>
              <a:rPr lang="en-US" b="1" dirty="0">
                <a:solidFill>
                  <a:schemeClr val="accent1"/>
                </a:solidFill>
              </a:rPr>
              <a:t>Fused Operator Pipelines </a:t>
            </a:r>
            <a:br>
              <a:rPr lang="en-US" b="1" dirty="0">
                <a:solidFill>
                  <a:schemeClr val="accent1"/>
                </a:solidFill>
              </a:rPr>
            </a:br>
            <a:r>
              <a:rPr lang="en-US" b="1" dirty="0">
                <a:solidFill>
                  <a:schemeClr val="accent1"/>
                </a:solidFill>
              </a:rPr>
              <a:t>on Tiles/Scalars + </a:t>
            </a:r>
            <a:r>
              <a:rPr lang="en-US" b="1" dirty="0" err="1">
                <a:solidFill>
                  <a:schemeClr val="accent1"/>
                </a:solidFill>
              </a:rPr>
              <a:t>Codegen</a:t>
            </a:r>
            <a:endParaRPr lang="en-US" b="1" dirty="0">
              <a:solidFill>
                <a:schemeClr val="accent1"/>
              </a:solidFill>
            </a:endParaRPr>
          </a:p>
        </p:txBody>
      </p:sp>
      <p:sp>
        <p:nvSpPr>
          <p:cNvPr id="14" name="TextBox 13">
            <a:extLst>
              <a:ext uri="{FF2B5EF4-FFF2-40B4-BE49-F238E27FC236}">
                <a16:creationId xmlns:a16="http://schemas.microsoft.com/office/drawing/2014/main" id="{EFF15274-84ED-5F37-4223-5F9339CF5AC7}"/>
              </a:ext>
            </a:extLst>
          </p:cNvPr>
          <p:cNvSpPr txBox="1"/>
          <p:nvPr/>
        </p:nvSpPr>
        <p:spPr>
          <a:xfrm>
            <a:off x="4638412" y="5772491"/>
            <a:ext cx="2966112" cy="646331"/>
          </a:xfrm>
          <a:prstGeom prst="rect">
            <a:avLst/>
          </a:prstGeom>
          <a:noFill/>
        </p:spPr>
        <p:txBody>
          <a:bodyPr wrap="square" rtlCol="0">
            <a:spAutoFit/>
          </a:bodyPr>
          <a:lstStyle/>
          <a:p>
            <a:pPr algn="ctr"/>
            <a:r>
              <a:rPr lang="en-US" b="1" dirty="0">
                <a:solidFill>
                  <a:schemeClr val="accent1"/>
                </a:solidFill>
              </a:rPr>
              <a:t>Locality-aware, </a:t>
            </a:r>
            <a:br>
              <a:rPr lang="en-US" b="1" dirty="0">
                <a:solidFill>
                  <a:schemeClr val="accent1"/>
                </a:solidFill>
              </a:rPr>
            </a:br>
            <a:r>
              <a:rPr lang="en-US" b="1" dirty="0">
                <a:solidFill>
                  <a:schemeClr val="accent1"/>
                </a:solidFill>
              </a:rPr>
              <a:t>Multi-device Scheduling</a:t>
            </a:r>
          </a:p>
        </p:txBody>
      </p:sp>
    </p:spTree>
    <p:extLst>
      <p:ext uri="{BB962C8B-B14F-4D97-AF65-F5344CB8AC3E}">
        <p14:creationId xmlns:p14="http://schemas.microsoft.com/office/powerpoint/2010/main" val="173984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1.875E-6 3.7037E-7 L 0.26966 -0.17708 " pathEditMode="relative" rAng="0" ptsTypes="AA">
                                      <p:cBhvr>
                                        <p:cTn id="16" dur="2000" fill="hold"/>
                                        <p:tgtEl>
                                          <p:spTgt spid="11"/>
                                        </p:tgtEl>
                                        <p:attrNameLst>
                                          <p:attrName>ppt_x</p:attrName>
                                          <p:attrName>ppt_y</p:attrName>
                                        </p:attrNameLst>
                                      </p:cBhvr>
                                      <p:rCtr x="13477" y="-8866"/>
                                    </p:animMotion>
                                  </p:childTnLst>
                                </p:cTn>
                              </p:par>
                              <p:par>
                                <p:cTn id="17" presetID="6" presetClass="emph" presetSubtype="0" fill="hold" nodeType="withEffect">
                                  <p:stCondLst>
                                    <p:cond delay="0"/>
                                  </p:stCondLst>
                                  <p:childTnLst>
                                    <p:animScale>
                                      <p:cBhvr>
                                        <p:cTn id="18" dur="2000" fill="hold"/>
                                        <p:tgtEl>
                                          <p:spTgt spid="11"/>
                                        </p:tgtEl>
                                      </p:cBhvr>
                                      <p:by x="46600" y="46600"/>
                                    </p:animScale>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1DB8E7-EE92-8285-88F3-B1DFDCDF3836}"/>
              </a:ext>
            </a:extLst>
          </p:cNvPr>
          <p:cNvSpPr>
            <a:spLocks noGrp="1"/>
          </p:cNvSpPr>
          <p:nvPr>
            <p:ph type="body" sz="quarter" idx="18"/>
          </p:nvPr>
        </p:nvSpPr>
        <p:spPr/>
        <p:txBody>
          <a:bodyPr/>
          <a:lstStyle/>
          <a:p>
            <a:r>
              <a:rPr lang="en-US" dirty="0"/>
              <a:t>#1 Zero-copy Input Slicing</a:t>
            </a:r>
          </a:p>
          <a:p>
            <a:pPr lvl="1"/>
            <a:r>
              <a:rPr lang="en-US" dirty="0"/>
              <a:t>Create view on sliced input (no-op)</a:t>
            </a:r>
          </a:p>
          <a:p>
            <a:pPr lvl="1"/>
            <a:r>
              <a:rPr lang="en-US" dirty="0"/>
              <a:t>All kernels work on views</a:t>
            </a:r>
            <a:endParaRPr lang="en-US" sz="1200" dirty="0"/>
          </a:p>
          <a:p>
            <a:r>
              <a:rPr lang="en-US" dirty="0"/>
              <a:t>#2 Sparse Intermediates</a:t>
            </a:r>
          </a:p>
          <a:p>
            <a:pPr lvl="1"/>
            <a:r>
              <a:rPr lang="en-US" dirty="0"/>
              <a:t>Reuse dense/sparse kernels</a:t>
            </a:r>
          </a:p>
          <a:p>
            <a:pPr lvl="1"/>
            <a:r>
              <a:rPr lang="en-US" dirty="0"/>
              <a:t>Sparse pipeline intermediates for free</a:t>
            </a:r>
            <a:endParaRPr lang="en-US" sz="1200" dirty="0"/>
          </a:p>
          <a:p>
            <a:r>
              <a:rPr lang="en-US" dirty="0"/>
              <a:t>#3 Fine-grained Control</a:t>
            </a:r>
          </a:p>
          <a:p>
            <a:pPr lvl="1"/>
            <a:r>
              <a:rPr lang="en-US" dirty="0"/>
              <a:t>Task sizes (dequeue, data access) vs data binding (cache-conscious ops)</a:t>
            </a:r>
          </a:p>
          <a:p>
            <a:pPr lvl="1"/>
            <a:r>
              <a:rPr lang="en-US" dirty="0"/>
              <a:t>Scheduling for load balance (e.g., sparse operations)</a:t>
            </a:r>
          </a:p>
          <a:p>
            <a:pPr lvl="1"/>
            <a:endParaRPr lang="en-US" sz="1200" dirty="0"/>
          </a:p>
          <a:p>
            <a:r>
              <a:rPr lang="en-US" dirty="0"/>
              <a:t>#4 Computational Storage</a:t>
            </a:r>
          </a:p>
          <a:p>
            <a:pPr lvl="1"/>
            <a:r>
              <a:rPr lang="en-US" dirty="0"/>
              <a:t>Task queues connect </a:t>
            </a:r>
            <a:r>
              <a:rPr lang="en-US" dirty="0" err="1"/>
              <a:t>eBPF</a:t>
            </a:r>
            <a:r>
              <a:rPr lang="en-US" dirty="0"/>
              <a:t> programs, </a:t>
            </a:r>
            <a:br>
              <a:rPr lang="en-US" dirty="0"/>
            </a:br>
            <a:r>
              <a:rPr lang="en-US" dirty="0"/>
              <a:t>async I/O into buffers, and op pipelines</a:t>
            </a:r>
          </a:p>
          <a:p>
            <a:endParaRPr lang="en-US" dirty="0"/>
          </a:p>
        </p:txBody>
      </p:sp>
      <p:sp>
        <p:nvSpPr>
          <p:cNvPr id="3" name="Text Placeholder 2">
            <a:extLst>
              <a:ext uri="{FF2B5EF4-FFF2-40B4-BE49-F238E27FC236}">
                <a16:creationId xmlns:a16="http://schemas.microsoft.com/office/drawing/2014/main" id="{5234A26A-27E6-D08A-D7C2-C02846263471}"/>
              </a:ext>
            </a:extLst>
          </p:cNvPr>
          <p:cNvSpPr>
            <a:spLocks noGrp="1"/>
          </p:cNvSpPr>
          <p:nvPr>
            <p:ph type="body" sz="quarter" idx="14"/>
          </p:nvPr>
        </p:nvSpPr>
        <p:spPr/>
        <p:txBody>
          <a:bodyPr/>
          <a:lstStyle/>
          <a:p>
            <a:r>
              <a:rPr lang="en-US" dirty="0"/>
              <a:t>Vectorized (Tiled) Execution, cont.</a:t>
            </a:r>
          </a:p>
        </p:txBody>
      </p:sp>
      <p:pic>
        <p:nvPicPr>
          <p:cNvPr id="4" name="Picture 3">
            <a:extLst>
              <a:ext uri="{FF2B5EF4-FFF2-40B4-BE49-F238E27FC236}">
                <a16:creationId xmlns:a16="http://schemas.microsoft.com/office/drawing/2014/main" id="{92BD2CD1-49CF-8BDF-3E02-565748FD75C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94872" y="1344729"/>
            <a:ext cx="4877428" cy="1915378"/>
          </a:xfrm>
          <a:prstGeom prst="rect">
            <a:avLst/>
          </a:prstGeom>
        </p:spPr>
      </p:pic>
      <p:pic>
        <p:nvPicPr>
          <p:cNvPr id="5" name="Picture 4">
            <a:extLst>
              <a:ext uri="{FF2B5EF4-FFF2-40B4-BE49-F238E27FC236}">
                <a16:creationId xmlns:a16="http://schemas.microsoft.com/office/drawing/2014/main" id="{BA2288A5-4D66-D159-A4E7-7729660D7823}"/>
              </a:ext>
            </a:extLst>
          </p:cNvPr>
          <p:cNvPicPr>
            <a:picLocks noChangeAspect="1"/>
          </p:cNvPicPr>
          <p:nvPr/>
        </p:nvPicPr>
        <p:blipFill>
          <a:blip r:embed="rId3"/>
          <a:stretch>
            <a:fillRect/>
          </a:stretch>
        </p:blipFill>
        <p:spPr>
          <a:xfrm>
            <a:off x="6167756" y="4622267"/>
            <a:ext cx="3255322" cy="891004"/>
          </a:xfrm>
          <a:prstGeom prst="rect">
            <a:avLst/>
          </a:prstGeom>
        </p:spPr>
      </p:pic>
    </p:spTree>
    <p:extLst>
      <p:ext uri="{BB962C8B-B14F-4D97-AF65-F5344CB8AC3E}">
        <p14:creationId xmlns:p14="http://schemas.microsoft.com/office/powerpoint/2010/main" val="225098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38EF9A-3A47-F1D2-052E-D714DA5FE16A}"/>
              </a:ext>
            </a:extLst>
          </p:cNvPr>
          <p:cNvSpPr>
            <a:spLocks noGrp="1"/>
          </p:cNvSpPr>
          <p:nvPr>
            <p:ph type="body" sz="quarter" idx="14"/>
          </p:nvPr>
        </p:nvSpPr>
        <p:spPr/>
        <p:txBody>
          <a:bodyPr/>
          <a:lstStyle/>
          <a:p>
            <a:r>
              <a:rPr lang="en-US" dirty="0"/>
              <a:t>List of Project Topics (Proposals)</a:t>
            </a:r>
          </a:p>
        </p:txBody>
      </p:sp>
      <p:sp>
        <p:nvSpPr>
          <p:cNvPr id="6" name="Textplatzhalter 5">
            <a:extLst>
              <a:ext uri="{FF2B5EF4-FFF2-40B4-BE49-F238E27FC236}">
                <a16:creationId xmlns:a16="http://schemas.microsoft.com/office/drawing/2014/main" id="{1A647C22-6C15-BD48-5E94-7E41771DBDC0}"/>
              </a:ext>
            </a:extLst>
          </p:cNvPr>
          <p:cNvSpPr>
            <a:spLocks noGrp="1"/>
          </p:cNvSpPr>
          <p:nvPr>
            <p:ph type="body" sz="quarter" idx="15"/>
          </p:nvPr>
        </p:nvSpPr>
        <p:spPr/>
        <p:txBody>
          <a:bodyPr/>
          <a:lstStyle/>
          <a:p>
            <a:r>
              <a:rPr lang="en-US" dirty="0"/>
              <a:t>Last update: Apr 17, 2023</a:t>
            </a:r>
          </a:p>
        </p:txBody>
      </p:sp>
    </p:spTree>
    <p:extLst>
      <p:ext uri="{BB962C8B-B14F-4D97-AF65-F5344CB8AC3E}">
        <p14:creationId xmlns:p14="http://schemas.microsoft.com/office/powerpoint/2010/main" val="2344923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00218D73-7000-7B49-15E1-4B16E7966CED}"/>
              </a:ext>
            </a:extLst>
          </p:cNvPr>
          <p:cNvSpPr>
            <a:spLocks noGrp="1"/>
          </p:cNvSpPr>
          <p:nvPr>
            <p:ph type="body" sz="quarter" idx="18"/>
          </p:nvPr>
        </p:nvSpPr>
        <p:spPr/>
        <p:txBody>
          <a:bodyPr/>
          <a:lstStyle/>
          <a:p>
            <a:r>
              <a:rPr lang="en-US" dirty="0"/>
              <a:t>Motivation</a:t>
            </a:r>
          </a:p>
          <a:p>
            <a:pPr lvl="1"/>
            <a:r>
              <a:rPr lang="en-US" dirty="0"/>
              <a:t>DAPHNE has a domain-specific language </a:t>
            </a:r>
            <a:r>
              <a:rPr lang="en-US" dirty="0" err="1"/>
              <a:t>DaphneDSL</a:t>
            </a:r>
            <a:r>
              <a:rPr lang="en-US" dirty="0"/>
              <a:t> for linear/relational algebra on matrices and frames, great for building complex data analysis algorithms</a:t>
            </a:r>
          </a:p>
          <a:p>
            <a:pPr lvl="1"/>
            <a:r>
              <a:rPr lang="en-US" dirty="0"/>
              <a:t>BUT: Data scientists prefer working at a higher abstraction level with primitives for common analytics tasks (e.g., data cleaning, clustering, …)</a:t>
            </a:r>
          </a:p>
          <a:p>
            <a:pPr lvl="1"/>
            <a:r>
              <a:rPr lang="en-US" dirty="0" err="1"/>
              <a:t>SystemDS</a:t>
            </a:r>
            <a:r>
              <a:rPr lang="en-US" dirty="0"/>
              <a:t> has a powerful library of such primitives written in its domain-specific language DML</a:t>
            </a:r>
          </a:p>
          <a:p>
            <a:r>
              <a:rPr lang="en-US" dirty="0"/>
              <a:t>Task</a:t>
            </a:r>
            <a:r>
              <a:rPr lang="en-US" b="0" dirty="0"/>
              <a:t> (in Python or another suitable language)</a:t>
            </a:r>
          </a:p>
          <a:p>
            <a:pPr lvl="1"/>
            <a:r>
              <a:rPr lang="en-US" dirty="0"/>
              <a:t>Make </a:t>
            </a:r>
            <a:r>
              <a:rPr lang="en-US" dirty="0" err="1"/>
              <a:t>SystemDS’s</a:t>
            </a:r>
            <a:r>
              <a:rPr lang="en-US" dirty="0"/>
              <a:t> library of ML primitives available to DAPHNE users</a:t>
            </a:r>
          </a:p>
          <a:p>
            <a:pPr lvl="1"/>
            <a:r>
              <a:rPr lang="en-US" dirty="0"/>
              <a:t>In that context: Stand-alone tool translating scripts written in </a:t>
            </a:r>
            <a:r>
              <a:rPr lang="en-US" dirty="0" err="1"/>
              <a:t>SystemDS’s</a:t>
            </a:r>
            <a:r>
              <a:rPr lang="en-US" dirty="0"/>
              <a:t> DML to DAPHNE’s </a:t>
            </a:r>
            <a:r>
              <a:rPr lang="en-US" dirty="0" err="1"/>
              <a:t>DaphneDSL</a:t>
            </a:r>
            <a:endParaRPr lang="en-US" dirty="0"/>
          </a:p>
        </p:txBody>
      </p:sp>
      <p:sp>
        <p:nvSpPr>
          <p:cNvPr id="4" name="Textplatzhalter 3">
            <a:extLst>
              <a:ext uri="{FF2B5EF4-FFF2-40B4-BE49-F238E27FC236}">
                <a16:creationId xmlns:a16="http://schemas.microsoft.com/office/drawing/2014/main" id="{63CB28E1-73C6-1D51-86B4-29F1B5C16238}"/>
              </a:ext>
            </a:extLst>
          </p:cNvPr>
          <p:cNvSpPr>
            <a:spLocks noGrp="1"/>
          </p:cNvSpPr>
          <p:nvPr>
            <p:ph type="body" sz="quarter" idx="14"/>
          </p:nvPr>
        </p:nvSpPr>
        <p:spPr/>
        <p:txBody>
          <a:bodyPr/>
          <a:lstStyle/>
          <a:p>
            <a:r>
              <a:rPr lang="en-US" dirty="0"/>
              <a:t>#497 dml2daphnedsl: Translation of Domain-specific Languages</a:t>
            </a:r>
          </a:p>
        </p:txBody>
      </p:sp>
      <p:sp>
        <p:nvSpPr>
          <p:cNvPr id="6" name="Textplatzhalter 5">
            <a:extLst>
              <a:ext uri="{FF2B5EF4-FFF2-40B4-BE49-F238E27FC236}">
                <a16:creationId xmlns:a16="http://schemas.microsoft.com/office/drawing/2014/main" id="{40E76BEC-954B-AC62-C412-8D8A957A655D}"/>
              </a:ext>
            </a:extLst>
          </p:cNvPr>
          <p:cNvSpPr>
            <a:spLocks noGrp="1"/>
          </p:cNvSpPr>
          <p:nvPr>
            <p:ph type="body" sz="quarter" idx="19"/>
          </p:nvPr>
        </p:nvSpPr>
        <p:spPr>
          <a:xfrm>
            <a:off x="6114945" y="5048203"/>
            <a:ext cx="5545201" cy="721222"/>
          </a:xfrm>
        </p:spPr>
        <p:txBody>
          <a:bodyPr/>
          <a:lstStyle/>
          <a:p>
            <a:r>
              <a:rPr lang="en-US" dirty="0"/>
              <a:t>More information &amp; hints</a:t>
            </a:r>
          </a:p>
          <a:p>
            <a:pPr lvl="1"/>
            <a:r>
              <a:rPr lang="en-US" dirty="0">
                <a:hlinkClick r:id="rId2"/>
              </a:rPr>
              <a:t>https://github.com/daphne-eu/daphne/issues/497</a:t>
            </a:r>
            <a:endParaRPr lang="en-US" dirty="0"/>
          </a:p>
        </p:txBody>
      </p:sp>
      <p:sp>
        <p:nvSpPr>
          <p:cNvPr id="7" name="Rechteck 6">
            <a:extLst>
              <a:ext uri="{FF2B5EF4-FFF2-40B4-BE49-F238E27FC236}">
                <a16:creationId xmlns:a16="http://schemas.microsoft.com/office/drawing/2014/main" id="{BFB7AF44-714F-A1AA-AE10-D72723C4E97C}"/>
              </a:ext>
            </a:extLst>
          </p:cNvPr>
          <p:cNvSpPr/>
          <p:nvPr/>
        </p:nvSpPr>
        <p:spPr>
          <a:xfrm>
            <a:off x="6630040" y="1794306"/>
            <a:ext cx="4741477" cy="1303088"/>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err="1">
                <a:latin typeface="Courier New" panose="02070309020205020404" pitchFamily="49" charset="0"/>
                <a:cs typeface="Courier New" panose="02070309020205020404" pitchFamily="49" charset="0"/>
              </a:rPr>
              <a:t>shiftAndScale</a:t>
            </a:r>
            <a:r>
              <a:rPr lang="en-US" sz="1200" b="1" dirty="0">
                <a:latin typeface="Courier New" panose="02070309020205020404" pitchFamily="49" charset="0"/>
                <a:cs typeface="Courier New" panose="02070309020205020404" pitchFamily="49" charset="0"/>
              </a:rPr>
              <a:t> = function(Matrix[Double] X)</a:t>
            </a:r>
          </a:p>
          <a:p>
            <a:r>
              <a:rPr lang="en-US" sz="1200" b="1" dirty="0">
                <a:latin typeface="Courier New" panose="02070309020205020404" pitchFamily="49" charset="0"/>
                <a:cs typeface="Courier New" panose="02070309020205020404" pitchFamily="49" charset="0"/>
              </a:rPr>
              <a:t>  return (Matrix[Double] R)</a:t>
            </a:r>
          </a:p>
          <a:p>
            <a:r>
              <a:rPr lang="en-US" sz="1200" b="1" dirty="0">
                <a:latin typeface="Courier New" panose="02070309020205020404" pitchFamily="49" charset="0"/>
                <a:cs typeface="Courier New" panose="02070309020205020404" pitchFamily="49" charset="0"/>
              </a:rPr>
              <a:t>{</a:t>
            </a:r>
          </a:p>
          <a:p>
            <a:r>
              <a:rPr lang="en-US" sz="1200" b="1" dirty="0">
                <a:latin typeface="Courier New" panose="02070309020205020404" pitchFamily="49" charset="0"/>
                <a:cs typeface="Courier New" panose="02070309020205020404" pitchFamily="49" charset="0"/>
              </a:rPr>
              <a:t>  R = (X - </a:t>
            </a:r>
            <a:r>
              <a:rPr lang="en-US" sz="1200" b="1" dirty="0" err="1">
                <a:latin typeface="Courier New" panose="02070309020205020404" pitchFamily="49" charset="0"/>
                <a:cs typeface="Courier New" panose="02070309020205020404" pitchFamily="49" charset="0"/>
              </a:rPr>
              <a:t>rowMeans</a:t>
            </a:r>
            <a:r>
              <a:rPr lang="en-US" sz="1200" b="1" dirty="0">
                <a:latin typeface="Courier New" panose="02070309020205020404" pitchFamily="49" charset="0"/>
                <a:cs typeface="Courier New" panose="02070309020205020404" pitchFamily="49" charset="0"/>
              </a:rPr>
              <a:t>(X)) / </a:t>
            </a:r>
            <a:r>
              <a:rPr lang="en-US" sz="1200" b="1" dirty="0" err="1">
                <a:latin typeface="Courier New" panose="02070309020205020404" pitchFamily="49" charset="0"/>
                <a:cs typeface="Courier New" panose="02070309020205020404" pitchFamily="49" charset="0"/>
              </a:rPr>
              <a:t>rowSds</a:t>
            </a:r>
            <a:r>
              <a:rPr lang="en-US" sz="1200" b="1" dirty="0">
                <a:latin typeface="Courier New" panose="02070309020205020404" pitchFamily="49" charset="0"/>
                <a:cs typeface="Courier New" panose="02070309020205020404" pitchFamily="49" charset="0"/>
              </a:rPr>
              <a:t>(X);</a:t>
            </a:r>
          </a:p>
          <a:p>
            <a:r>
              <a:rPr lang="en-US" sz="1200" b="1" dirty="0">
                <a:latin typeface="Courier New" panose="02070309020205020404" pitchFamily="49" charset="0"/>
                <a:cs typeface="Courier New" panose="02070309020205020404" pitchFamily="49" charset="0"/>
              </a:rPr>
              <a:t>}</a:t>
            </a:r>
          </a:p>
        </p:txBody>
      </p:sp>
      <p:sp>
        <p:nvSpPr>
          <p:cNvPr id="8" name="Rechteck 7">
            <a:extLst>
              <a:ext uri="{FF2B5EF4-FFF2-40B4-BE49-F238E27FC236}">
                <a16:creationId xmlns:a16="http://schemas.microsoft.com/office/drawing/2014/main" id="{1C0460D7-CCF6-7EF3-2151-9B5622DFAC11}"/>
              </a:ext>
            </a:extLst>
          </p:cNvPr>
          <p:cNvSpPr/>
          <p:nvPr/>
        </p:nvSpPr>
        <p:spPr>
          <a:xfrm>
            <a:off x="6630040" y="3846843"/>
            <a:ext cx="4741477" cy="1064421"/>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ourier New" panose="02070309020205020404" pitchFamily="49" charset="0"/>
                <a:cs typeface="Courier New" panose="02070309020205020404" pitchFamily="49" charset="0"/>
              </a:rPr>
              <a:t>def </a:t>
            </a:r>
            <a:r>
              <a:rPr lang="en-US" sz="1200" b="1" dirty="0" err="1">
                <a:latin typeface="Courier New" panose="02070309020205020404" pitchFamily="49" charset="0"/>
                <a:cs typeface="Courier New" panose="02070309020205020404" pitchFamily="49" charset="0"/>
              </a:rPr>
              <a:t>shiftAndScale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X:matrix</a:t>
            </a:r>
            <a:r>
              <a:rPr lang="en-US" sz="1200" b="1" dirty="0">
                <a:latin typeface="Courier New" panose="02070309020205020404" pitchFamily="49" charset="0"/>
                <a:cs typeface="Courier New" panose="02070309020205020404" pitchFamily="49" charset="0"/>
              </a:rPr>
              <a:t>&lt;f64&gt;) -&gt; matrix&lt;f64&gt; {</a:t>
            </a:r>
          </a:p>
          <a:p>
            <a:r>
              <a:rPr lang="en-US" sz="1200" b="1" dirty="0">
                <a:latin typeface="Courier New" panose="02070309020205020404" pitchFamily="49" charset="0"/>
                <a:cs typeface="Courier New" panose="02070309020205020404" pitchFamily="49" charset="0"/>
              </a:rPr>
              <a:t>  return (X - mean(X, 1)) / </a:t>
            </a:r>
            <a:r>
              <a:rPr lang="en-US" sz="1200" b="1" dirty="0" err="1">
                <a:latin typeface="Courier New" panose="02070309020205020404" pitchFamily="49" charset="0"/>
                <a:cs typeface="Courier New" panose="02070309020205020404" pitchFamily="49" charset="0"/>
              </a:rPr>
              <a:t>stddev</a:t>
            </a:r>
            <a:r>
              <a:rPr lang="en-US" sz="1200" b="1" dirty="0">
                <a:latin typeface="Courier New" panose="02070309020205020404" pitchFamily="49" charset="0"/>
                <a:cs typeface="Courier New" panose="02070309020205020404" pitchFamily="49" charset="0"/>
              </a:rPr>
              <a:t>(X, 1);</a:t>
            </a:r>
          </a:p>
          <a:p>
            <a:r>
              <a:rPr lang="en-US" sz="1200" b="1" dirty="0">
                <a:latin typeface="Courier New" panose="02070309020205020404" pitchFamily="49" charset="0"/>
                <a:cs typeface="Courier New" panose="02070309020205020404" pitchFamily="49" charset="0"/>
              </a:rPr>
              <a:t>}</a:t>
            </a:r>
          </a:p>
        </p:txBody>
      </p:sp>
      <p:pic>
        <p:nvPicPr>
          <p:cNvPr id="9" name="Grafik 8">
            <a:extLst>
              <a:ext uri="{FF2B5EF4-FFF2-40B4-BE49-F238E27FC236}">
                <a16:creationId xmlns:a16="http://schemas.microsoft.com/office/drawing/2014/main" id="{0010774F-9CB9-71E7-D5B0-D142A4155023}"/>
              </a:ext>
            </a:extLst>
          </p:cNvPr>
          <p:cNvPicPr>
            <a:picLocks noChangeAspect="1"/>
          </p:cNvPicPr>
          <p:nvPr/>
        </p:nvPicPr>
        <p:blipFill>
          <a:blip r:embed="rId3"/>
          <a:stretch>
            <a:fillRect/>
          </a:stretch>
        </p:blipFill>
        <p:spPr>
          <a:xfrm>
            <a:off x="6630040" y="3438539"/>
            <a:ext cx="1533203" cy="354669"/>
          </a:xfrm>
          <a:prstGeom prst="rect">
            <a:avLst/>
          </a:prstGeom>
        </p:spPr>
      </p:pic>
      <p:pic>
        <p:nvPicPr>
          <p:cNvPr id="10" name="Grafik 9">
            <a:extLst>
              <a:ext uri="{FF2B5EF4-FFF2-40B4-BE49-F238E27FC236}">
                <a16:creationId xmlns:a16="http://schemas.microsoft.com/office/drawing/2014/main" id="{C7F93E0E-CFC7-2794-95C2-0A681AE83D6E}"/>
              </a:ext>
            </a:extLst>
          </p:cNvPr>
          <p:cNvPicPr>
            <a:picLocks noChangeAspect="1"/>
          </p:cNvPicPr>
          <p:nvPr/>
        </p:nvPicPr>
        <p:blipFill>
          <a:blip r:embed="rId4"/>
          <a:stretch>
            <a:fillRect/>
          </a:stretch>
        </p:blipFill>
        <p:spPr>
          <a:xfrm>
            <a:off x="6630040" y="1350824"/>
            <a:ext cx="1433261" cy="389847"/>
          </a:xfrm>
          <a:prstGeom prst="rect">
            <a:avLst/>
          </a:prstGeom>
        </p:spPr>
      </p:pic>
      <p:sp>
        <p:nvSpPr>
          <p:cNvPr id="11" name="Pfeil: nach unten 10">
            <a:extLst>
              <a:ext uri="{FF2B5EF4-FFF2-40B4-BE49-F238E27FC236}">
                <a16:creationId xmlns:a16="http://schemas.microsoft.com/office/drawing/2014/main" id="{C8C6471D-3416-7583-0A89-AFF5FC2C035D}"/>
              </a:ext>
            </a:extLst>
          </p:cNvPr>
          <p:cNvSpPr/>
          <p:nvPr/>
        </p:nvSpPr>
        <p:spPr>
          <a:xfrm>
            <a:off x="10618205" y="2876204"/>
            <a:ext cx="615142" cy="1147156"/>
          </a:xfrm>
          <a:prstGeom prst="down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err="1"/>
          </a:p>
        </p:txBody>
      </p:sp>
      <p:sp>
        <p:nvSpPr>
          <p:cNvPr id="12" name="Textfeld 11">
            <a:extLst>
              <a:ext uri="{FF2B5EF4-FFF2-40B4-BE49-F238E27FC236}">
                <a16:creationId xmlns:a16="http://schemas.microsoft.com/office/drawing/2014/main" id="{919CC17B-0AD9-C7DE-4F9E-43C5D644A59C}"/>
              </a:ext>
            </a:extLst>
          </p:cNvPr>
          <p:cNvSpPr txBox="1"/>
          <p:nvPr/>
        </p:nvSpPr>
        <p:spPr>
          <a:xfrm>
            <a:off x="9833295" y="3167390"/>
            <a:ext cx="974434" cy="523220"/>
          </a:xfrm>
          <a:prstGeom prst="rect">
            <a:avLst/>
          </a:prstGeom>
          <a:noFill/>
        </p:spPr>
        <p:txBody>
          <a:bodyPr wrap="none" rtlCol="0">
            <a:spAutoFit/>
          </a:bodyPr>
          <a:lstStyle/>
          <a:p>
            <a:pPr algn="r"/>
            <a:r>
              <a:rPr lang="en-US" sz="1400" dirty="0"/>
              <a:t>automatic</a:t>
            </a:r>
            <a:br>
              <a:rPr lang="en-US" sz="1400" dirty="0"/>
            </a:br>
            <a:r>
              <a:rPr lang="en-US" sz="1400" dirty="0"/>
              <a:t>translation</a:t>
            </a:r>
          </a:p>
        </p:txBody>
      </p:sp>
      <p:pic>
        <p:nvPicPr>
          <p:cNvPr id="3" name="Grafik 2">
            <a:extLst>
              <a:ext uri="{FF2B5EF4-FFF2-40B4-BE49-F238E27FC236}">
                <a16:creationId xmlns:a16="http://schemas.microsoft.com/office/drawing/2014/main" id="{8BFF9039-9E7A-77FD-9F0B-8614B3F8B70F}"/>
              </a:ext>
            </a:extLst>
          </p:cNvPr>
          <p:cNvPicPr>
            <a:picLocks noChangeAspect="1"/>
          </p:cNvPicPr>
          <p:nvPr/>
        </p:nvPicPr>
        <p:blipFill>
          <a:blip r:embed="rId3"/>
          <a:stretch>
            <a:fillRect/>
          </a:stretch>
        </p:blipFill>
        <p:spPr>
          <a:xfrm>
            <a:off x="9078823" y="423714"/>
            <a:ext cx="1433261" cy="331549"/>
          </a:xfrm>
          <a:prstGeom prst="rect">
            <a:avLst/>
          </a:prstGeom>
        </p:spPr>
      </p:pic>
    </p:spTree>
    <p:extLst>
      <p:ext uri="{BB962C8B-B14F-4D97-AF65-F5344CB8AC3E}">
        <p14:creationId xmlns:p14="http://schemas.microsoft.com/office/powerpoint/2010/main" val="93997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hteck 52">
            <a:extLst>
              <a:ext uri="{FF2B5EF4-FFF2-40B4-BE49-F238E27FC236}">
                <a16:creationId xmlns:a16="http://schemas.microsoft.com/office/drawing/2014/main" id="{DFA4100A-EF49-11B7-74AA-415A063FF182}"/>
              </a:ext>
            </a:extLst>
          </p:cNvPr>
          <p:cNvSpPr/>
          <p:nvPr/>
        </p:nvSpPr>
        <p:spPr>
          <a:xfrm>
            <a:off x="9058582" y="1766613"/>
            <a:ext cx="2418767" cy="3238824"/>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sz="1600" b="1" dirty="0"/>
              <a:t>In-place updates</a:t>
            </a:r>
          </a:p>
        </p:txBody>
      </p:sp>
      <p:sp>
        <p:nvSpPr>
          <p:cNvPr id="52" name="Rechteck 51">
            <a:extLst>
              <a:ext uri="{FF2B5EF4-FFF2-40B4-BE49-F238E27FC236}">
                <a16:creationId xmlns:a16="http://schemas.microsoft.com/office/drawing/2014/main" id="{4884D03F-6E54-93BF-ACEC-006A47AFA8B0}"/>
              </a:ext>
            </a:extLst>
          </p:cNvPr>
          <p:cNvSpPr/>
          <p:nvPr/>
        </p:nvSpPr>
        <p:spPr>
          <a:xfrm>
            <a:off x="6436501" y="1766612"/>
            <a:ext cx="2418767" cy="3238824"/>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pPr algn="ctr"/>
            <a:r>
              <a:rPr lang="en-US" sz="1600" b="1" dirty="0"/>
              <a:t>Status quo</a:t>
            </a:r>
          </a:p>
        </p:txBody>
      </p:sp>
      <p:sp>
        <p:nvSpPr>
          <p:cNvPr id="4" name="Textplatzhalter 3">
            <a:extLst>
              <a:ext uri="{FF2B5EF4-FFF2-40B4-BE49-F238E27FC236}">
                <a16:creationId xmlns:a16="http://schemas.microsoft.com/office/drawing/2014/main" id="{E1A6BC41-B883-F791-5799-E461392071A1}"/>
              </a:ext>
            </a:extLst>
          </p:cNvPr>
          <p:cNvSpPr>
            <a:spLocks noGrp="1"/>
          </p:cNvSpPr>
          <p:nvPr>
            <p:ph type="body" sz="quarter" idx="18"/>
          </p:nvPr>
        </p:nvSpPr>
        <p:spPr/>
        <p:txBody>
          <a:bodyPr/>
          <a:lstStyle/>
          <a:p>
            <a:r>
              <a:rPr lang="en-US" dirty="0"/>
              <a:t>Motivation</a:t>
            </a:r>
          </a:p>
          <a:p>
            <a:pPr lvl="1"/>
            <a:r>
              <a:rPr lang="en-US" dirty="0"/>
              <a:t>DAPHNE maps logical ops from linear/relational algebra to calls to kernels (C++ functions consuming and producing DAPHNE matrices/frames)</a:t>
            </a:r>
          </a:p>
          <a:p>
            <a:pPr lvl="1"/>
            <a:r>
              <a:rPr lang="en-US" dirty="0"/>
              <a:t>Kernels always create a new data object for their output, causing additional memory accesses</a:t>
            </a:r>
          </a:p>
          <a:p>
            <a:pPr lvl="1"/>
            <a:r>
              <a:rPr lang="en-US" i="1" dirty="0"/>
              <a:t>Under certain conditions</a:t>
            </a:r>
            <a:r>
              <a:rPr lang="en-US" dirty="0"/>
              <a:t>, the input data objects could be reused to improve memory consumption and performance</a:t>
            </a:r>
          </a:p>
          <a:p>
            <a:r>
              <a:rPr lang="en-US" dirty="0"/>
              <a:t>Task</a:t>
            </a:r>
            <a:r>
              <a:rPr lang="en-US" b="0" dirty="0"/>
              <a:t> (in C++)</a:t>
            </a:r>
          </a:p>
          <a:p>
            <a:pPr lvl="1"/>
            <a:r>
              <a:rPr lang="en-US" dirty="0"/>
              <a:t>Enable update-in-place optimizations in DAPHNE</a:t>
            </a:r>
          </a:p>
          <a:p>
            <a:pPr lvl="1"/>
            <a:r>
              <a:rPr lang="en-US" dirty="0"/>
              <a:t>Concerns DAPHNE compiler, runtime infra, kernels</a:t>
            </a:r>
          </a:p>
          <a:p>
            <a:r>
              <a:rPr lang="en-US" dirty="0"/>
              <a:t>More information &amp; hints</a:t>
            </a:r>
          </a:p>
          <a:p>
            <a:pPr lvl="1"/>
            <a:r>
              <a:rPr lang="en-US" dirty="0">
                <a:hlinkClick r:id="rId2"/>
              </a:rPr>
              <a:t>https://github.com/daphne-eu/daphne/issues/498</a:t>
            </a:r>
            <a:endParaRPr lang="en-US" dirty="0"/>
          </a:p>
        </p:txBody>
      </p:sp>
      <p:sp>
        <p:nvSpPr>
          <p:cNvPr id="3" name="Textplatzhalter 2">
            <a:extLst>
              <a:ext uri="{FF2B5EF4-FFF2-40B4-BE49-F238E27FC236}">
                <a16:creationId xmlns:a16="http://schemas.microsoft.com/office/drawing/2014/main" id="{D7EB20A3-BCA5-F618-C030-2CE70B36E5DB}"/>
              </a:ext>
            </a:extLst>
          </p:cNvPr>
          <p:cNvSpPr>
            <a:spLocks noGrp="1"/>
          </p:cNvSpPr>
          <p:nvPr>
            <p:ph type="body" sz="quarter" idx="14"/>
          </p:nvPr>
        </p:nvSpPr>
        <p:spPr/>
        <p:txBody>
          <a:bodyPr/>
          <a:lstStyle/>
          <a:p>
            <a:r>
              <a:rPr lang="en-US" dirty="0"/>
              <a:t>#498 Update-in-place Operations</a:t>
            </a:r>
          </a:p>
        </p:txBody>
      </p:sp>
      <p:sp>
        <p:nvSpPr>
          <p:cNvPr id="6" name="Rechteck 5">
            <a:extLst>
              <a:ext uri="{FF2B5EF4-FFF2-40B4-BE49-F238E27FC236}">
                <a16:creationId xmlns:a16="http://schemas.microsoft.com/office/drawing/2014/main" id="{9ECF6184-03AF-3352-6F5D-182A49176368}"/>
              </a:ext>
            </a:extLst>
          </p:cNvPr>
          <p:cNvSpPr/>
          <p:nvPr/>
        </p:nvSpPr>
        <p:spPr>
          <a:xfrm>
            <a:off x="6932481" y="4583762"/>
            <a:ext cx="292068"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p>
        </p:txBody>
      </p:sp>
      <p:sp>
        <p:nvSpPr>
          <p:cNvPr id="9" name="Textfeld 8">
            <a:extLst>
              <a:ext uri="{FF2B5EF4-FFF2-40B4-BE49-F238E27FC236}">
                <a16:creationId xmlns:a16="http://schemas.microsoft.com/office/drawing/2014/main" id="{356B9C39-F425-3976-2C84-23A178BB394F}"/>
              </a:ext>
            </a:extLst>
          </p:cNvPr>
          <p:cNvSpPr txBox="1"/>
          <p:nvPr/>
        </p:nvSpPr>
        <p:spPr>
          <a:xfrm>
            <a:off x="6669281" y="4583761"/>
            <a:ext cx="262636" cy="307777"/>
          </a:xfrm>
          <a:prstGeom prst="rect">
            <a:avLst/>
          </a:prstGeom>
          <a:noFill/>
        </p:spPr>
        <p:txBody>
          <a:bodyPr wrap="square" rtlCol="0">
            <a:spAutoFit/>
          </a:bodyPr>
          <a:lstStyle/>
          <a:p>
            <a:pPr algn="r"/>
            <a:r>
              <a:rPr lang="en-US" sz="1400" b="1" dirty="0">
                <a:latin typeface="Courier New" panose="02070309020205020404" pitchFamily="49" charset="0"/>
                <a:cs typeface="Courier New" panose="02070309020205020404" pitchFamily="49" charset="0"/>
              </a:rPr>
              <a:t>X</a:t>
            </a:r>
          </a:p>
        </p:txBody>
      </p:sp>
      <p:sp>
        <p:nvSpPr>
          <p:cNvPr id="10" name="Textfeld 9">
            <a:extLst>
              <a:ext uri="{FF2B5EF4-FFF2-40B4-BE49-F238E27FC236}">
                <a16:creationId xmlns:a16="http://schemas.microsoft.com/office/drawing/2014/main" id="{90A84385-99DE-DFA1-3963-F1A3C5D95B86}"/>
              </a:ext>
            </a:extLst>
          </p:cNvPr>
          <p:cNvSpPr txBox="1"/>
          <p:nvPr/>
        </p:nvSpPr>
        <p:spPr>
          <a:xfrm>
            <a:off x="7498911" y="4592506"/>
            <a:ext cx="292068"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1</a:t>
            </a:r>
          </a:p>
        </p:txBody>
      </p:sp>
      <p:sp>
        <p:nvSpPr>
          <p:cNvPr id="11" name="Textfeld 10">
            <a:extLst>
              <a:ext uri="{FF2B5EF4-FFF2-40B4-BE49-F238E27FC236}">
                <a16:creationId xmlns:a16="http://schemas.microsoft.com/office/drawing/2014/main" id="{ED0DEAF2-4894-C3E5-EBA9-92B526E73F7E}"/>
              </a:ext>
            </a:extLst>
          </p:cNvPr>
          <p:cNvSpPr txBox="1"/>
          <p:nvPr/>
        </p:nvSpPr>
        <p:spPr>
          <a:xfrm>
            <a:off x="7507035" y="3387768"/>
            <a:ext cx="506870" cy="307777"/>
          </a:xfrm>
          <a:prstGeom prst="rect">
            <a:avLst/>
          </a:prstGeom>
          <a:noFill/>
        </p:spPr>
        <p:txBody>
          <a:bodyPr wrap="none" rtlCol="0">
            <a:spAutoFit/>
          </a:bodyPr>
          <a:lstStyle/>
          <a:p>
            <a:r>
              <a:rPr lang="en-US" sz="1400" b="1" dirty="0">
                <a:solidFill>
                  <a:schemeClr val="accent4"/>
                </a:solidFill>
                <a:latin typeface="Courier New" panose="02070309020205020404" pitchFamily="49" charset="0"/>
                <a:cs typeface="Courier New" panose="02070309020205020404" pitchFamily="49" charset="0"/>
              </a:rPr>
              <a:t>X+1</a:t>
            </a:r>
          </a:p>
        </p:txBody>
      </p:sp>
      <p:sp>
        <p:nvSpPr>
          <p:cNvPr id="12" name="Textfeld 11">
            <a:extLst>
              <a:ext uri="{FF2B5EF4-FFF2-40B4-BE49-F238E27FC236}">
                <a16:creationId xmlns:a16="http://schemas.microsoft.com/office/drawing/2014/main" id="{102BEE0D-448C-671E-A378-45CC486BB5FD}"/>
              </a:ext>
            </a:extLst>
          </p:cNvPr>
          <p:cNvSpPr txBox="1"/>
          <p:nvPr/>
        </p:nvSpPr>
        <p:spPr>
          <a:xfrm>
            <a:off x="7507035" y="2191787"/>
            <a:ext cx="1151277" cy="307777"/>
          </a:xfrm>
          <a:prstGeom prst="rect">
            <a:avLst/>
          </a:prstGeom>
          <a:noFill/>
        </p:spPr>
        <p:txBody>
          <a:bodyPr wrap="none" rtlCol="0">
            <a:spAutoFit/>
          </a:bodyPr>
          <a:lstStyle/>
          <a:p>
            <a:r>
              <a:rPr lang="en-US" sz="1400" b="1" dirty="0">
                <a:solidFill>
                  <a:schemeClr val="accent3"/>
                </a:solidFill>
                <a:latin typeface="Courier New" panose="02070309020205020404" pitchFamily="49" charset="0"/>
                <a:cs typeface="Courier New" panose="02070309020205020404" pitchFamily="49" charset="0"/>
              </a:rPr>
              <a:t>sqrt(X+1)</a:t>
            </a:r>
          </a:p>
        </p:txBody>
      </p:sp>
      <p:sp>
        <p:nvSpPr>
          <p:cNvPr id="13" name="Rechteck 12">
            <a:extLst>
              <a:ext uri="{FF2B5EF4-FFF2-40B4-BE49-F238E27FC236}">
                <a16:creationId xmlns:a16="http://schemas.microsoft.com/office/drawing/2014/main" id="{5F3B6FA6-387E-5741-8D11-EB79E51F2E99}"/>
              </a:ext>
            </a:extLst>
          </p:cNvPr>
          <p:cNvSpPr/>
          <p:nvPr/>
        </p:nvSpPr>
        <p:spPr>
          <a:xfrm>
            <a:off x="7206621" y="3387768"/>
            <a:ext cx="292068"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p>
        </p:txBody>
      </p:sp>
      <p:sp>
        <p:nvSpPr>
          <p:cNvPr id="14" name="Rechteck 13">
            <a:extLst>
              <a:ext uri="{FF2B5EF4-FFF2-40B4-BE49-F238E27FC236}">
                <a16:creationId xmlns:a16="http://schemas.microsoft.com/office/drawing/2014/main" id="{3D4C1359-C3DA-4CA6-E870-37C33A2ECE53}"/>
              </a:ext>
            </a:extLst>
          </p:cNvPr>
          <p:cNvSpPr/>
          <p:nvPr/>
        </p:nvSpPr>
        <p:spPr>
          <a:xfrm>
            <a:off x="7206621" y="2191787"/>
            <a:ext cx="292068"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p>
        </p:txBody>
      </p:sp>
      <p:sp>
        <p:nvSpPr>
          <p:cNvPr id="15" name="Rechteck: abgerundete Ecken 14">
            <a:extLst>
              <a:ext uri="{FF2B5EF4-FFF2-40B4-BE49-F238E27FC236}">
                <a16:creationId xmlns:a16="http://schemas.microsoft.com/office/drawing/2014/main" id="{E3B1CBA5-7119-75E9-4B7B-E49E390BF46D}"/>
              </a:ext>
            </a:extLst>
          </p:cNvPr>
          <p:cNvSpPr/>
          <p:nvPr/>
        </p:nvSpPr>
        <p:spPr>
          <a:xfrm>
            <a:off x="7095905" y="2789781"/>
            <a:ext cx="513501" cy="30777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sz="1400" b="1" dirty="0">
                <a:latin typeface="Courier New" panose="02070309020205020404" pitchFamily="49" charset="0"/>
                <a:cs typeface="Courier New" panose="02070309020205020404" pitchFamily="49" charset="0"/>
              </a:rPr>
              <a:t>sqrt</a:t>
            </a:r>
          </a:p>
        </p:txBody>
      </p:sp>
      <p:sp>
        <p:nvSpPr>
          <p:cNvPr id="16" name="Rechteck: abgerundete Ecken 15">
            <a:extLst>
              <a:ext uri="{FF2B5EF4-FFF2-40B4-BE49-F238E27FC236}">
                <a16:creationId xmlns:a16="http://schemas.microsoft.com/office/drawing/2014/main" id="{0CE0217E-736C-A0E6-8FD9-88627BEFD9B5}"/>
              </a:ext>
            </a:extLst>
          </p:cNvPr>
          <p:cNvSpPr/>
          <p:nvPr/>
        </p:nvSpPr>
        <p:spPr>
          <a:xfrm>
            <a:off x="7206621" y="3985769"/>
            <a:ext cx="292069" cy="30777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400" b="1" dirty="0">
                <a:latin typeface="Courier New" panose="02070309020205020404" pitchFamily="49" charset="0"/>
                <a:cs typeface="Courier New" panose="02070309020205020404" pitchFamily="49" charset="0"/>
              </a:rPr>
              <a:t>+</a:t>
            </a:r>
          </a:p>
        </p:txBody>
      </p:sp>
      <p:sp>
        <p:nvSpPr>
          <p:cNvPr id="17" name="Rechteck 16">
            <a:extLst>
              <a:ext uri="{FF2B5EF4-FFF2-40B4-BE49-F238E27FC236}">
                <a16:creationId xmlns:a16="http://schemas.microsoft.com/office/drawing/2014/main" id="{91A61DFF-E20E-E768-8044-A01A6F83DCF4}"/>
              </a:ext>
            </a:extLst>
          </p:cNvPr>
          <p:cNvSpPr/>
          <p:nvPr/>
        </p:nvSpPr>
        <p:spPr>
          <a:xfrm>
            <a:off x="10108800" y="3373053"/>
            <a:ext cx="292068" cy="30777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err="1"/>
          </a:p>
        </p:txBody>
      </p:sp>
      <p:sp>
        <p:nvSpPr>
          <p:cNvPr id="18" name="Rechteck: abgerundete Ecken 17">
            <a:extLst>
              <a:ext uri="{FF2B5EF4-FFF2-40B4-BE49-F238E27FC236}">
                <a16:creationId xmlns:a16="http://schemas.microsoft.com/office/drawing/2014/main" id="{D18617B0-FC3B-4A95-EAFA-0308A654CC96}"/>
              </a:ext>
            </a:extLst>
          </p:cNvPr>
          <p:cNvSpPr/>
          <p:nvPr/>
        </p:nvSpPr>
        <p:spPr>
          <a:xfrm>
            <a:off x="9580101" y="2635892"/>
            <a:ext cx="292069" cy="307777"/>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nchor="ctr"/>
          <a:lstStyle/>
          <a:p>
            <a:pPr algn="ctr"/>
            <a:r>
              <a:rPr lang="en-US" sz="1400" b="1" dirty="0">
                <a:latin typeface="Courier New" panose="02070309020205020404" pitchFamily="49" charset="0"/>
                <a:cs typeface="Courier New" panose="02070309020205020404" pitchFamily="49" charset="0"/>
              </a:rPr>
              <a:t>+</a:t>
            </a:r>
          </a:p>
        </p:txBody>
      </p:sp>
      <p:sp>
        <p:nvSpPr>
          <p:cNvPr id="19" name="Rechteck: abgerundete Ecken 18">
            <a:extLst>
              <a:ext uri="{FF2B5EF4-FFF2-40B4-BE49-F238E27FC236}">
                <a16:creationId xmlns:a16="http://schemas.microsoft.com/office/drawing/2014/main" id="{71464D77-9231-7E4F-A00A-1B982E9C9D4C}"/>
              </a:ext>
            </a:extLst>
          </p:cNvPr>
          <p:cNvSpPr/>
          <p:nvPr/>
        </p:nvSpPr>
        <p:spPr>
          <a:xfrm>
            <a:off x="10599064" y="2635892"/>
            <a:ext cx="513501" cy="30777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sz="1400" b="1" dirty="0">
                <a:latin typeface="Courier New" panose="02070309020205020404" pitchFamily="49" charset="0"/>
                <a:cs typeface="Courier New" panose="02070309020205020404" pitchFamily="49" charset="0"/>
              </a:rPr>
              <a:t>sqrt</a:t>
            </a:r>
          </a:p>
        </p:txBody>
      </p:sp>
      <p:cxnSp>
        <p:nvCxnSpPr>
          <p:cNvPr id="21" name="Gerade Verbindung mit Pfeil 20">
            <a:extLst>
              <a:ext uri="{FF2B5EF4-FFF2-40B4-BE49-F238E27FC236}">
                <a16:creationId xmlns:a16="http://schemas.microsoft.com/office/drawing/2014/main" id="{A08321C4-0035-F2CB-14A8-1C0849A64136}"/>
              </a:ext>
            </a:extLst>
          </p:cNvPr>
          <p:cNvCxnSpPr>
            <a:stCxn id="6" idx="0"/>
            <a:endCxn id="16" idx="2"/>
          </p:cNvCxnSpPr>
          <p:nvPr/>
        </p:nvCxnSpPr>
        <p:spPr>
          <a:xfrm flipV="1">
            <a:off x="7078515" y="4293546"/>
            <a:ext cx="274141" cy="29021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917DCD0D-9792-8CBC-B27E-E576A71DC1F7}"/>
              </a:ext>
            </a:extLst>
          </p:cNvPr>
          <p:cNvCxnSpPr>
            <a:stCxn id="10" idx="0"/>
            <a:endCxn id="16" idx="2"/>
          </p:cNvCxnSpPr>
          <p:nvPr/>
        </p:nvCxnSpPr>
        <p:spPr>
          <a:xfrm flipH="1" flipV="1">
            <a:off x="7352656" y="4293546"/>
            <a:ext cx="292289" cy="29896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4F51833F-A0FF-CB0C-24EF-D70B477A505F}"/>
              </a:ext>
            </a:extLst>
          </p:cNvPr>
          <p:cNvCxnSpPr>
            <a:stCxn id="16" idx="0"/>
            <a:endCxn id="13" idx="2"/>
          </p:cNvCxnSpPr>
          <p:nvPr/>
        </p:nvCxnSpPr>
        <p:spPr>
          <a:xfrm flipH="1" flipV="1">
            <a:off x="7352655" y="3695545"/>
            <a:ext cx="1" cy="29022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036B311A-8088-00DE-B620-BA169900470F}"/>
              </a:ext>
            </a:extLst>
          </p:cNvPr>
          <p:cNvCxnSpPr>
            <a:stCxn id="13" idx="0"/>
            <a:endCxn id="15" idx="2"/>
          </p:cNvCxnSpPr>
          <p:nvPr/>
        </p:nvCxnSpPr>
        <p:spPr>
          <a:xfrm flipV="1">
            <a:off x="7352655" y="3097558"/>
            <a:ext cx="1" cy="29021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F4C5EBC3-936C-B79B-4318-EE014BAD50C9}"/>
              </a:ext>
            </a:extLst>
          </p:cNvPr>
          <p:cNvCxnSpPr>
            <a:stCxn id="15" idx="0"/>
            <a:endCxn id="14" idx="2"/>
          </p:cNvCxnSpPr>
          <p:nvPr/>
        </p:nvCxnSpPr>
        <p:spPr>
          <a:xfrm flipH="1" flipV="1">
            <a:off x="7352655" y="2499564"/>
            <a:ext cx="1" cy="29021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Verbinder: gekrümmt 30">
            <a:extLst>
              <a:ext uri="{FF2B5EF4-FFF2-40B4-BE49-F238E27FC236}">
                <a16:creationId xmlns:a16="http://schemas.microsoft.com/office/drawing/2014/main" id="{D16F9D52-64E3-35B8-3503-A62A7A9A5B9F}"/>
              </a:ext>
            </a:extLst>
          </p:cNvPr>
          <p:cNvCxnSpPr>
            <a:stCxn id="17" idx="1"/>
            <a:endCxn id="18" idx="2"/>
          </p:cNvCxnSpPr>
          <p:nvPr/>
        </p:nvCxnSpPr>
        <p:spPr>
          <a:xfrm rot="10800000">
            <a:off x="9726136" y="2943670"/>
            <a:ext cx="382664" cy="583273"/>
          </a:xfrm>
          <a:prstGeom prst="curved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Verbinder: gekrümmt 34">
            <a:extLst>
              <a:ext uri="{FF2B5EF4-FFF2-40B4-BE49-F238E27FC236}">
                <a16:creationId xmlns:a16="http://schemas.microsoft.com/office/drawing/2014/main" id="{10B6369B-B46A-2639-3B6A-A12EB60487B8}"/>
              </a:ext>
            </a:extLst>
          </p:cNvPr>
          <p:cNvCxnSpPr>
            <a:cxnSpLocks/>
            <a:stCxn id="17" idx="0"/>
            <a:endCxn id="19" idx="1"/>
          </p:cNvCxnSpPr>
          <p:nvPr/>
        </p:nvCxnSpPr>
        <p:spPr>
          <a:xfrm rot="5400000" flipH="1" flipV="1">
            <a:off x="10135313" y="2909302"/>
            <a:ext cx="583272" cy="344230"/>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Verbinder: gekrümmt 36">
            <a:extLst>
              <a:ext uri="{FF2B5EF4-FFF2-40B4-BE49-F238E27FC236}">
                <a16:creationId xmlns:a16="http://schemas.microsoft.com/office/drawing/2014/main" id="{A2ACCB1D-BCAE-D78A-40A1-C898FCA0E3A3}"/>
              </a:ext>
            </a:extLst>
          </p:cNvPr>
          <p:cNvCxnSpPr>
            <a:stCxn id="19" idx="2"/>
            <a:endCxn id="17" idx="3"/>
          </p:cNvCxnSpPr>
          <p:nvPr/>
        </p:nvCxnSpPr>
        <p:spPr>
          <a:xfrm rot="5400000">
            <a:off x="10336706" y="3007832"/>
            <a:ext cx="583273" cy="454947"/>
          </a:xfrm>
          <a:prstGeom prst="curvedConnector2">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8" name="Textfeld 37">
            <a:extLst>
              <a:ext uri="{FF2B5EF4-FFF2-40B4-BE49-F238E27FC236}">
                <a16:creationId xmlns:a16="http://schemas.microsoft.com/office/drawing/2014/main" id="{4E3F7649-274B-A031-8B46-4493062DF7E6}"/>
              </a:ext>
            </a:extLst>
          </p:cNvPr>
          <p:cNvSpPr txBox="1"/>
          <p:nvPr/>
        </p:nvSpPr>
        <p:spPr>
          <a:xfrm>
            <a:off x="9302704" y="3671487"/>
            <a:ext cx="292068" cy="307777"/>
          </a:xfrm>
          <a:prstGeom prst="rect">
            <a:avLst/>
          </a:prstGeom>
          <a:noFill/>
        </p:spPr>
        <p:txBody>
          <a:bodyPr wrap="none" rtlCol="0">
            <a:spAutoFit/>
          </a:bodyPr>
          <a:lstStyle/>
          <a:p>
            <a:r>
              <a:rPr lang="en-US" sz="1400" b="1" dirty="0">
                <a:latin typeface="Courier New" panose="02070309020205020404" pitchFamily="49" charset="0"/>
                <a:cs typeface="Courier New" panose="02070309020205020404" pitchFamily="49" charset="0"/>
              </a:rPr>
              <a:t>1</a:t>
            </a:r>
          </a:p>
        </p:txBody>
      </p:sp>
      <p:cxnSp>
        <p:nvCxnSpPr>
          <p:cNvPr id="40" name="Verbinder: gekrümmt 39">
            <a:extLst>
              <a:ext uri="{FF2B5EF4-FFF2-40B4-BE49-F238E27FC236}">
                <a16:creationId xmlns:a16="http://schemas.microsoft.com/office/drawing/2014/main" id="{FEE7EB67-2F22-B3C9-A172-4E3650AB05FC}"/>
              </a:ext>
            </a:extLst>
          </p:cNvPr>
          <p:cNvCxnSpPr>
            <a:stCxn id="38" idx="0"/>
            <a:endCxn id="18" idx="2"/>
          </p:cNvCxnSpPr>
          <p:nvPr/>
        </p:nvCxnSpPr>
        <p:spPr>
          <a:xfrm rot="5400000" flipH="1" flipV="1">
            <a:off x="9223528" y="3168879"/>
            <a:ext cx="727818" cy="277398"/>
          </a:xfrm>
          <a:prstGeom prst="curvedConnector3">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4D45201F-269A-B2E5-B018-CA75CDD121EC}"/>
              </a:ext>
            </a:extLst>
          </p:cNvPr>
          <p:cNvSpPr txBox="1"/>
          <p:nvPr/>
        </p:nvSpPr>
        <p:spPr>
          <a:xfrm>
            <a:off x="10123516" y="3671487"/>
            <a:ext cx="262636" cy="307777"/>
          </a:xfrm>
          <a:prstGeom prst="rect">
            <a:avLst/>
          </a:prstGeom>
          <a:noFill/>
        </p:spPr>
        <p:txBody>
          <a:bodyPr wrap="square" rtlCol="0">
            <a:spAutoFit/>
          </a:bodyPr>
          <a:lstStyle/>
          <a:p>
            <a:pPr algn="ctr"/>
            <a:r>
              <a:rPr lang="en-US" sz="1400" b="1" dirty="0">
                <a:latin typeface="Courier New" panose="02070309020205020404" pitchFamily="49" charset="0"/>
                <a:cs typeface="Courier New" panose="02070309020205020404" pitchFamily="49" charset="0"/>
              </a:rPr>
              <a:t>X</a:t>
            </a:r>
          </a:p>
        </p:txBody>
      </p:sp>
      <p:sp>
        <p:nvSpPr>
          <p:cNvPr id="42" name="Textfeld 41">
            <a:extLst>
              <a:ext uri="{FF2B5EF4-FFF2-40B4-BE49-F238E27FC236}">
                <a16:creationId xmlns:a16="http://schemas.microsoft.com/office/drawing/2014/main" id="{A967AC65-B783-7C66-A4FA-23911517A28B}"/>
              </a:ext>
            </a:extLst>
          </p:cNvPr>
          <p:cNvSpPr txBox="1"/>
          <p:nvPr/>
        </p:nvSpPr>
        <p:spPr>
          <a:xfrm>
            <a:off x="10001399" y="3883634"/>
            <a:ext cx="506870" cy="307777"/>
          </a:xfrm>
          <a:prstGeom prst="rect">
            <a:avLst/>
          </a:prstGeom>
          <a:noFill/>
        </p:spPr>
        <p:txBody>
          <a:bodyPr wrap="none" rtlCol="0">
            <a:spAutoFit/>
          </a:bodyPr>
          <a:lstStyle/>
          <a:p>
            <a:pPr algn="ctr"/>
            <a:r>
              <a:rPr lang="en-US" sz="1400" b="1" dirty="0">
                <a:solidFill>
                  <a:schemeClr val="accent4"/>
                </a:solidFill>
                <a:latin typeface="Courier New" panose="02070309020205020404" pitchFamily="49" charset="0"/>
                <a:cs typeface="Courier New" panose="02070309020205020404" pitchFamily="49" charset="0"/>
              </a:rPr>
              <a:t>X+1</a:t>
            </a:r>
          </a:p>
        </p:txBody>
      </p:sp>
      <p:sp>
        <p:nvSpPr>
          <p:cNvPr id="43" name="Textfeld 42">
            <a:extLst>
              <a:ext uri="{FF2B5EF4-FFF2-40B4-BE49-F238E27FC236}">
                <a16:creationId xmlns:a16="http://schemas.microsoft.com/office/drawing/2014/main" id="{723AB480-11A0-9919-5BAB-962E85E9FAB1}"/>
              </a:ext>
            </a:extLst>
          </p:cNvPr>
          <p:cNvSpPr txBox="1"/>
          <p:nvPr/>
        </p:nvSpPr>
        <p:spPr>
          <a:xfrm>
            <a:off x="9679196" y="4095781"/>
            <a:ext cx="1151277" cy="307777"/>
          </a:xfrm>
          <a:prstGeom prst="rect">
            <a:avLst/>
          </a:prstGeom>
          <a:noFill/>
        </p:spPr>
        <p:txBody>
          <a:bodyPr wrap="none" rtlCol="0">
            <a:spAutoFit/>
          </a:bodyPr>
          <a:lstStyle/>
          <a:p>
            <a:pPr algn="ctr"/>
            <a:r>
              <a:rPr lang="en-US" sz="1400" b="1" dirty="0">
                <a:solidFill>
                  <a:schemeClr val="accent3"/>
                </a:solidFill>
                <a:latin typeface="Courier New" panose="02070309020205020404" pitchFamily="49" charset="0"/>
                <a:cs typeface="Courier New" panose="02070309020205020404" pitchFamily="49" charset="0"/>
              </a:rPr>
              <a:t>sqrt(X+1)</a:t>
            </a:r>
          </a:p>
        </p:txBody>
      </p:sp>
      <p:sp>
        <p:nvSpPr>
          <p:cNvPr id="46" name="Textfeld 45">
            <a:extLst>
              <a:ext uri="{FF2B5EF4-FFF2-40B4-BE49-F238E27FC236}">
                <a16:creationId xmlns:a16="http://schemas.microsoft.com/office/drawing/2014/main" id="{0F0403C6-EEA6-701B-CA46-07DB250849DC}"/>
              </a:ext>
            </a:extLst>
          </p:cNvPr>
          <p:cNvSpPr txBox="1"/>
          <p:nvPr/>
        </p:nvSpPr>
        <p:spPr>
          <a:xfrm>
            <a:off x="6552095" y="1301107"/>
            <a:ext cx="4780091" cy="369332"/>
          </a:xfrm>
          <a:prstGeom prst="rect">
            <a:avLst/>
          </a:prstGeom>
          <a:noFill/>
        </p:spPr>
        <p:txBody>
          <a:bodyPr wrap="none" rtlCol="0">
            <a:spAutoFit/>
          </a:bodyPr>
          <a:lstStyle/>
          <a:p>
            <a:pPr algn="ctr"/>
            <a:r>
              <a:rPr lang="en-US" dirty="0"/>
              <a:t>example: evaluation of </a:t>
            </a:r>
            <a:r>
              <a:rPr lang="en-US" b="1" dirty="0">
                <a:latin typeface="Courier New" panose="02070309020205020404" pitchFamily="49" charset="0"/>
                <a:cs typeface="Courier New" panose="02070309020205020404" pitchFamily="49" charset="0"/>
              </a:rPr>
              <a:t>sqrt(X+1)</a:t>
            </a:r>
            <a:r>
              <a:rPr lang="en-US" dirty="0">
                <a:cs typeface="Courier New" panose="02070309020205020404" pitchFamily="49" charset="0"/>
              </a:rPr>
              <a:t> on matrix </a:t>
            </a:r>
            <a:r>
              <a:rPr lang="en-US" b="1" dirty="0">
                <a:latin typeface="Courier New" panose="02070309020205020404" pitchFamily="49" charset="0"/>
                <a:cs typeface="Courier New" panose="02070309020205020404" pitchFamily="49" charset="0"/>
              </a:rPr>
              <a:t>X</a:t>
            </a:r>
          </a:p>
        </p:txBody>
      </p:sp>
      <p:cxnSp>
        <p:nvCxnSpPr>
          <p:cNvPr id="33" name="Verbinder: gekrümmt 32">
            <a:extLst>
              <a:ext uri="{FF2B5EF4-FFF2-40B4-BE49-F238E27FC236}">
                <a16:creationId xmlns:a16="http://schemas.microsoft.com/office/drawing/2014/main" id="{6B7F6E84-E793-4122-33E9-963DACADEBA7}"/>
              </a:ext>
            </a:extLst>
          </p:cNvPr>
          <p:cNvCxnSpPr>
            <a:cxnSpLocks/>
            <a:stCxn id="18" idx="3"/>
            <a:endCxn id="17" idx="0"/>
          </p:cNvCxnSpPr>
          <p:nvPr/>
        </p:nvCxnSpPr>
        <p:spPr>
          <a:xfrm>
            <a:off x="9872170" y="2789781"/>
            <a:ext cx="382664" cy="583272"/>
          </a:xfrm>
          <a:prstGeom prst="curved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5" name="Textfeld 54">
            <a:extLst>
              <a:ext uri="{FF2B5EF4-FFF2-40B4-BE49-F238E27FC236}">
                <a16:creationId xmlns:a16="http://schemas.microsoft.com/office/drawing/2014/main" id="{5AA92BAE-5C6F-7497-FF29-5E65B1C4F117}"/>
              </a:ext>
            </a:extLst>
          </p:cNvPr>
          <p:cNvSpPr txBox="1"/>
          <p:nvPr/>
        </p:nvSpPr>
        <p:spPr>
          <a:xfrm>
            <a:off x="6540972" y="5071904"/>
            <a:ext cx="2136867" cy="523220"/>
          </a:xfrm>
          <a:prstGeom prst="rect">
            <a:avLst/>
          </a:prstGeom>
          <a:noFill/>
        </p:spPr>
        <p:txBody>
          <a:bodyPr wrap="none" rtlCol="0">
            <a:spAutoFit/>
          </a:bodyPr>
          <a:lstStyle/>
          <a:p>
            <a:pPr algn="ctr"/>
            <a:r>
              <a:rPr lang="en-US" sz="1400" dirty="0"/>
              <a:t>Newly created matrix after</a:t>
            </a:r>
            <a:br>
              <a:rPr lang="en-US" sz="1400" dirty="0"/>
            </a:br>
            <a:r>
              <a:rPr lang="en-US" sz="1400" dirty="0"/>
              <a:t>each operation</a:t>
            </a:r>
          </a:p>
        </p:txBody>
      </p:sp>
      <p:sp>
        <p:nvSpPr>
          <p:cNvPr id="56" name="Textfeld 55">
            <a:extLst>
              <a:ext uri="{FF2B5EF4-FFF2-40B4-BE49-F238E27FC236}">
                <a16:creationId xmlns:a16="http://schemas.microsoft.com/office/drawing/2014/main" id="{5D3D0677-4101-F8CD-99D2-0006CFFD6D55}"/>
              </a:ext>
            </a:extLst>
          </p:cNvPr>
          <p:cNvSpPr txBox="1"/>
          <p:nvPr/>
        </p:nvSpPr>
        <p:spPr>
          <a:xfrm>
            <a:off x="9102358" y="5071904"/>
            <a:ext cx="2331216" cy="307777"/>
          </a:xfrm>
          <a:prstGeom prst="rect">
            <a:avLst/>
          </a:prstGeom>
          <a:noFill/>
        </p:spPr>
        <p:txBody>
          <a:bodyPr wrap="none" rtlCol="0">
            <a:spAutoFit/>
          </a:bodyPr>
          <a:lstStyle/>
          <a:p>
            <a:pPr algn="ctr"/>
            <a:r>
              <a:rPr lang="en-US" sz="1400" dirty="0"/>
              <a:t>Reusing matrix X for both ops</a:t>
            </a:r>
          </a:p>
        </p:txBody>
      </p:sp>
      <p:pic>
        <p:nvPicPr>
          <p:cNvPr id="5" name="Grafik 4">
            <a:extLst>
              <a:ext uri="{FF2B5EF4-FFF2-40B4-BE49-F238E27FC236}">
                <a16:creationId xmlns:a16="http://schemas.microsoft.com/office/drawing/2014/main" id="{63D8051A-B762-75F1-B2AC-155FB6B7EF82}"/>
              </a:ext>
            </a:extLst>
          </p:cNvPr>
          <p:cNvPicPr>
            <a:picLocks noChangeAspect="1"/>
          </p:cNvPicPr>
          <p:nvPr/>
        </p:nvPicPr>
        <p:blipFill>
          <a:blip r:embed="rId3"/>
          <a:stretch>
            <a:fillRect/>
          </a:stretch>
        </p:blipFill>
        <p:spPr>
          <a:xfrm>
            <a:off x="9078823" y="423714"/>
            <a:ext cx="1433261" cy="331549"/>
          </a:xfrm>
          <a:prstGeom prst="rect">
            <a:avLst/>
          </a:prstGeom>
        </p:spPr>
      </p:pic>
    </p:spTree>
    <p:extLst>
      <p:ext uri="{BB962C8B-B14F-4D97-AF65-F5344CB8AC3E}">
        <p14:creationId xmlns:p14="http://schemas.microsoft.com/office/powerpoint/2010/main" val="2892606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108A6E45-D999-63D3-F74E-49ACF2CD38B9}"/>
              </a:ext>
            </a:extLst>
          </p:cNvPr>
          <p:cNvSpPr>
            <a:spLocks noGrp="1"/>
          </p:cNvSpPr>
          <p:nvPr>
            <p:ph type="body" sz="quarter" idx="18"/>
          </p:nvPr>
        </p:nvSpPr>
        <p:spPr/>
        <p:txBody>
          <a:bodyPr/>
          <a:lstStyle/>
          <a:p>
            <a:r>
              <a:rPr lang="en-US" dirty="0"/>
              <a:t>FG Big Data Engineering (DAMS Lab)</a:t>
            </a:r>
          </a:p>
          <a:p>
            <a:r>
              <a:rPr lang="en-US" dirty="0"/>
              <a:t>Course Organization, Outline, and Deliverables</a:t>
            </a:r>
          </a:p>
          <a:p>
            <a:r>
              <a:rPr lang="en-US" dirty="0"/>
              <a:t>Apache </a:t>
            </a:r>
            <a:r>
              <a:rPr lang="en-US" dirty="0" err="1"/>
              <a:t>SystemDS</a:t>
            </a:r>
            <a:endParaRPr lang="en-US" dirty="0"/>
          </a:p>
          <a:p>
            <a:r>
              <a:rPr lang="en-US" dirty="0"/>
              <a:t>DAPHNE</a:t>
            </a:r>
          </a:p>
          <a:p>
            <a:r>
              <a:rPr lang="en-US" dirty="0">
                <a:solidFill>
                  <a:srgbClr val="7889FB"/>
                </a:solidFill>
              </a:rPr>
              <a:t>List of Project Topics (Proposals)</a:t>
            </a:r>
          </a:p>
        </p:txBody>
      </p:sp>
      <p:sp>
        <p:nvSpPr>
          <p:cNvPr id="3" name="Textplatzhalter 2">
            <a:extLst>
              <a:ext uri="{FF2B5EF4-FFF2-40B4-BE49-F238E27FC236}">
                <a16:creationId xmlns:a16="http://schemas.microsoft.com/office/drawing/2014/main" id="{24A97D75-6CDC-E39C-A77C-C127721DF384}"/>
              </a:ext>
            </a:extLst>
          </p:cNvPr>
          <p:cNvSpPr>
            <a:spLocks noGrp="1"/>
          </p:cNvSpPr>
          <p:nvPr>
            <p:ph type="body" sz="quarter" idx="14"/>
          </p:nvPr>
        </p:nvSpPr>
        <p:spPr/>
        <p:txBody>
          <a:bodyPr/>
          <a:lstStyle/>
          <a:p>
            <a:r>
              <a:rPr lang="en-US" dirty="0"/>
              <a:t>Agenda</a:t>
            </a:r>
          </a:p>
        </p:txBody>
      </p:sp>
    </p:spTree>
    <p:extLst>
      <p:ext uri="{BB962C8B-B14F-4D97-AF65-F5344CB8AC3E}">
        <p14:creationId xmlns:p14="http://schemas.microsoft.com/office/powerpoint/2010/main" val="4044757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6DC45424-2850-42F0-342D-B20957AECE1E}"/>
              </a:ext>
            </a:extLst>
          </p:cNvPr>
          <p:cNvSpPr>
            <a:spLocks noGrp="1"/>
          </p:cNvSpPr>
          <p:nvPr>
            <p:ph type="body" sz="quarter" idx="18"/>
          </p:nvPr>
        </p:nvSpPr>
        <p:spPr/>
        <p:txBody>
          <a:bodyPr/>
          <a:lstStyle/>
          <a:p>
            <a:r>
              <a:rPr lang="en-US" dirty="0"/>
              <a:t>Motivation</a:t>
            </a:r>
          </a:p>
          <a:p>
            <a:pPr lvl="1"/>
            <a:r>
              <a:rPr lang="en-US" dirty="0"/>
              <a:t>Data scientists prefer Python nowadays</a:t>
            </a:r>
          </a:p>
          <a:p>
            <a:pPr lvl="1"/>
            <a:r>
              <a:rPr lang="en-US" dirty="0"/>
              <a:t>DAPHNE has a Python API (</a:t>
            </a:r>
            <a:r>
              <a:rPr lang="en-US" dirty="0" err="1"/>
              <a:t>DaphneLib</a:t>
            </a:r>
            <a:r>
              <a:rPr lang="en-US" dirty="0"/>
              <a:t>)</a:t>
            </a:r>
          </a:p>
          <a:p>
            <a:pPr lvl="1"/>
            <a:r>
              <a:rPr lang="en-US" dirty="0"/>
              <a:t>Efficient data exchange is required to successfully integrate DAPHNE with the data science ecosystem</a:t>
            </a:r>
          </a:p>
          <a:p>
            <a:r>
              <a:rPr lang="en-US" dirty="0"/>
              <a:t>Task</a:t>
            </a:r>
            <a:r>
              <a:rPr lang="en-US" b="0" dirty="0"/>
              <a:t> (in Python and C++)</a:t>
            </a:r>
          </a:p>
          <a:p>
            <a:pPr lvl="1"/>
            <a:r>
              <a:rPr lang="en-US" dirty="0"/>
              <a:t>Extend existing infra for efficient data exchange</a:t>
            </a:r>
            <a:br>
              <a:rPr lang="en-US" dirty="0"/>
            </a:br>
            <a:r>
              <a:rPr lang="en-US" dirty="0"/>
              <a:t>between DAPHNE and </a:t>
            </a:r>
            <a:r>
              <a:rPr lang="en-US" dirty="0" err="1"/>
              <a:t>numpy</a:t>
            </a:r>
            <a:r>
              <a:rPr lang="en-US" dirty="0"/>
              <a:t> by additional Python libraries such as pandas, TensorFlow, and </a:t>
            </a:r>
            <a:r>
              <a:rPr lang="en-US" dirty="0" err="1"/>
              <a:t>PyTorch</a:t>
            </a:r>
            <a:endParaRPr lang="en-US" dirty="0"/>
          </a:p>
          <a:p>
            <a:r>
              <a:rPr lang="en-US" dirty="0"/>
              <a:t>More information &amp; hints</a:t>
            </a:r>
          </a:p>
          <a:p>
            <a:pPr lvl="1"/>
            <a:r>
              <a:rPr lang="en-US" dirty="0">
                <a:hlinkClick r:id="rId2"/>
              </a:rPr>
              <a:t>https://github.com/daphne-eu/daphne/issues/499</a:t>
            </a:r>
            <a:endParaRPr lang="en-US" dirty="0"/>
          </a:p>
          <a:p>
            <a:pPr marL="457200" lvl="1" indent="0">
              <a:buNone/>
            </a:pPr>
            <a:endParaRPr lang="en-US" dirty="0"/>
          </a:p>
        </p:txBody>
      </p:sp>
      <p:sp>
        <p:nvSpPr>
          <p:cNvPr id="4" name="Textplatzhalter 3">
            <a:extLst>
              <a:ext uri="{FF2B5EF4-FFF2-40B4-BE49-F238E27FC236}">
                <a16:creationId xmlns:a16="http://schemas.microsoft.com/office/drawing/2014/main" id="{D873CD26-221F-89AE-6200-5F27FA56BD1A}"/>
              </a:ext>
            </a:extLst>
          </p:cNvPr>
          <p:cNvSpPr>
            <a:spLocks noGrp="1"/>
          </p:cNvSpPr>
          <p:nvPr>
            <p:ph type="body" sz="quarter" idx="14"/>
          </p:nvPr>
        </p:nvSpPr>
        <p:spPr/>
        <p:txBody>
          <a:bodyPr/>
          <a:lstStyle/>
          <a:p>
            <a:r>
              <a:rPr lang="en-US" dirty="0"/>
              <a:t>#499 Connecting DAPHNE to the Data Science Ecosystem:</a:t>
            </a:r>
            <a:br>
              <a:rPr lang="en-US" dirty="0"/>
            </a:br>
            <a:r>
              <a:rPr lang="en-US" dirty="0"/>
              <a:t>Efficient Data Exchange with Popular Python Libs</a:t>
            </a:r>
          </a:p>
        </p:txBody>
      </p:sp>
      <p:grpSp>
        <p:nvGrpSpPr>
          <p:cNvPr id="28" name="Gruppieren 27">
            <a:extLst>
              <a:ext uri="{FF2B5EF4-FFF2-40B4-BE49-F238E27FC236}">
                <a16:creationId xmlns:a16="http://schemas.microsoft.com/office/drawing/2014/main" id="{1BA308B6-FEFE-FE13-770A-4B75817E3504}"/>
              </a:ext>
            </a:extLst>
          </p:cNvPr>
          <p:cNvGrpSpPr/>
          <p:nvPr/>
        </p:nvGrpSpPr>
        <p:grpSpPr>
          <a:xfrm>
            <a:off x="7319499" y="1608267"/>
            <a:ext cx="1752526" cy="435300"/>
            <a:chOff x="6503735" y="1610039"/>
            <a:chExt cx="1752526" cy="435300"/>
          </a:xfrm>
        </p:grpSpPr>
        <p:sp>
          <p:nvSpPr>
            <p:cNvPr id="23" name="Rechteck 22">
              <a:extLst>
                <a:ext uri="{FF2B5EF4-FFF2-40B4-BE49-F238E27FC236}">
                  <a16:creationId xmlns:a16="http://schemas.microsoft.com/office/drawing/2014/main" id="{C3409ABE-5353-153B-84FD-E05E61A8FF21}"/>
                </a:ext>
              </a:extLst>
            </p:cNvPr>
            <p:cNvSpPr/>
            <p:nvPr/>
          </p:nvSpPr>
          <p:spPr>
            <a:xfrm>
              <a:off x="6503735" y="1610039"/>
              <a:ext cx="1752526" cy="43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pic>
          <p:nvPicPr>
            <p:cNvPr id="10" name="Grafik 9">
              <a:extLst>
                <a:ext uri="{FF2B5EF4-FFF2-40B4-BE49-F238E27FC236}">
                  <a16:creationId xmlns:a16="http://schemas.microsoft.com/office/drawing/2014/main" id="{4C73039E-8A18-E96B-F734-45F9AB5F4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75622" y="1647689"/>
              <a:ext cx="1608752" cy="360000"/>
            </a:xfrm>
            <a:prstGeom prst="rect">
              <a:avLst/>
            </a:prstGeom>
          </p:spPr>
        </p:pic>
      </p:grpSp>
      <p:grpSp>
        <p:nvGrpSpPr>
          <p:cNvPr id="30" name="Gruppieren 29">
            <a:extLst>
              <a:ext uri="{FF2B5EF4-FFF2-40B4-BE49-F238E27FC236}">
                <a16:creationId xmlns:a16="http://schemas.microsoft.com/office/drawing/2014/main" id="{90E34D49-622C-0285-1B8D-01EE64C06B6D}"/>
              </a:ext>
            </a:extLst>
          </p:cNvPr>
          <p:cNvGrpSpPr/>
          <p:nvPr/>
        </p:nvGrpSpPr>
        <p:grpSpPr>
          <a:xfrm>
            <a:off x="9282920" y="1608267"/>
            <a:ext cx="1474244" cy="435300"/>
            <a:chOff x="10255014" y="1685172"/>
            <a:chExt cx="1474244" cy="435300"/>
          </a:xfrm>
        </p:grpSpPr>
        <p:sp>
          <p:nvSpPr>
            <p:cNvPr id="26" name="Rechteck 25">
              <a:extLst>
                <a:ext uri="{FF2B5EF4-FFF2-40B4-BE49-F238E27FC236}">
                  <a16:creationId xmlns:a16="http://schemas.microsoft.com/office/drawing/2014/main" id="{61DBE732-BE33-6777-91C8-08A630CF0446}"/>
                </a:ext>
              </a:extLst>
            </p:cNvPr>
            <p:cNvSpPr/>
            <p:nvPr/>
          </p:nvSpPr>
          <p:spPr>
            <a:xfrm>
              <a:off x="10255014" y="1685172"/>
              <a:ext cx="1474244" cy="43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pic>
          <p:nvPicPr>
            <p:cNvPr id="18" name="Grafik 17">
              <a:extLst>
                <a:ext uri="{FF2B5EF4-FFF2-40B4-BE49-F238E27FC236}">
                  <a16:creationId xmlns:a16="http://schemas.microsoft.com/office/drawing/2014/main" id="{EDF52BC0-366C-473F-6D96-FB6C44ECDD6E}"/>
                </a:ext>
              </a:extLst>
            </p:cNvPr>
            <p:cNvPicPr>
              <a:picLocks noChangeAspect="1"/>
            </p:cNvPicPr>
            <p:nvPr/>
          </p:nvPicPr>
          <p:blipFill>
            <a:blip r:embed="rId5"/>
            <a:stretch>
              <a:fillRect/>
            </a:stretch>
          </p:blipFill>
          <p:spPr>
            <a:xfrm>
              <a:off x="10361665" y="1747187"/>
              <a:ext cx="1260942" cy="311270"/>
            </a:xfrm>
            <a:prstGeom prst="rect">
              <a:avLst/>
            </a:prstGeom>
          </p:spPr>
        </p:pic>
      </p:grpSp>
      <p:grpSp>
        <p:nvGrpSpPr>
          <p:cNvPr id="32" name="Gruppieren 31">
            <a:extLst>
              <a:ext uri="{FF2B5EF4-FFF2-40B4-BE49-F238E27FC236}">
                <a16:creationId xmlns:a16="http://schemas.microsoft.com/office/drawing/2014/main" id="{1041C465-43E0-E00B-1771-B524DC6182BF}"/>
              </a:ext>
            </a:extLst>
          </p:cNvPr>
          <p:cNvGrpSpPr/>
          <p:nvPr/>
        </p:nvGrpSpPr>
        <p:grpSpPr>
          <a:xfrm>
            <a:off x="7730387" y="3665831"/>
            <a:ext cx="3175998" cy="1763402"/>
            <a:chOff x="7830588" y="2971482"/>
            <a:chExt cx="3175998" cy="1763402"/>
          </a:xfrm>
        </p:grpSpPr>
        <p:sp>
          <p:nvSpPr>
            <p:cNvPr id="19" name="Rechteck 18">
              <a:extLst>
                <a:ext uri="{FF2B5EF4-FFF2-40B4-BE49-F238E27FC236}">
                  <a16:creationId xmlns:a16="http://schemas.microsoft.com/office/drawing/2014/main" id="{12B0B194-E632-D0FE-E7EB-B0656390640A}"/>
                </a:ext>
              </a:extLst>
            </p:cNvPr>
            <p:cNvSpPr/>
            <p:nvPr/>
          </p:nvSpPr>
          <p:spPr>
            <a:xfrm>
              <a:off x="7830588" y="3691483"/>
              <a:ext cx="3175998" cy="104340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a:p>
              <a:pPr algn="ctr"/>
              <a:endParaRPr lang="en-US" dirty="0"/>
            </a:p>
            <a:p>
              <a:pPr algn="ctr"/>
              <a:r>
                <a:rPr lang="en-US" dirty="0"/>
                <a:t>DAPHNE compiler &amp; runtime</a:t>
              </a:r>
            </a:p>
          </p:txBody>
        </p:sp>
        <p:pic>
          <p:nvPicPr>
            <p:cNvPr id="12" name="Grafik 11">
              <a:extLst>
                <a:ext uri="{FF2B5EF4-FFF2-40B4-BE49-F238E27FC236}">
                  <a16:creationId xmlns:a16="http://schemas.microsoft.com/office/drawing/2014/main" id="{633BF8A6-DA00-9BD6-6AC8-16A042C38695}"/>
                </a:ext>
              </a:extLst>
            </p:cNvPr>
            <p:cNvPicPr>
              <a:picLocks noChangeAspect="1"/>
            </p:cNvPicPr>
            <p:nvPr/>
          </p:nvPicPr>
          <p:blipFill>
            <a:blip r:embed="rId6"/>
            <a:stretch>
              <a:fillRect/>
            </a:stretch>
          </p:blipFill>
          <p:spPr>
            <a:xfrm>
              <a:off x="8404416" y="3849955"/>
              <a:ext cx="1872998" cy="433272"/>
            </a:xfrm>
            <a:prstGeom prst="rect">
              <a:avLst/>
            </a:prstGeom>
          </p:spPr>
        </p:pic>
        <p:sp>
          <p:nvSpPr>
            <p:cNvPr id="20" name="Rechteck 19">
              <a:extLst>
                <a:ext uri="{FF2B5EF4-FFF2-40B4-BE49-F238E27FC236}">
                  <a16:creationId xmlns:a16="http://schemas.microsoft.com/office/drawing/2014/main" id="{8680ED70-E75D-82A2-0C28-9469CA489284}"/>
                </a:ext>
              </a:extLst>
            </p:cNvPr>
            <p:cNvSpPr/>
            <p:nvPr/>
          </p:nvSpPr>
          <p:spPr>
            <a:xfrm>
              <a:off x="7830588" y="2971482"/>
              <a:ext cx="3175998" cy="360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DaphneLib</a:t>
              </a:r>
              <a:r>
                <a:rPr lang="en-US" dirty="0"/>
                <a:t> (Python API)</a:t>
              </a:r>
            </a:p>
          </p:txBody>
        </p:sp>
        <p:sp>
          <p:nvSpPr>
            <p:cNvPr id="21" name="Rechteck 20">
              <a:extLst>
                <a:ext uri="{FF2B5EF4-FFF2-40B4-BE49-F238E27FC236}">
                  <a16:creationId xmlns:a16="http://schemas.microsoft.com/office/drawing/2014/main" id="{64681742-9B62-9B4C-0563-4DF1CF769BAC}"/>
                </a:ext>
              </a:extLst>
            </p:cNvPr>
            <p:cNvSpPr/>
            <p:nvPr/>
          </p:nvSpPr>
          <p:spPr>
            <a:xfrm>
              <a:off x="7830588" y="3331482"/>
              <a:ext cx="3175998" cy="360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DaphneDSL</a:t>
              </a:r>
              <a:endParaRPr lang="en-US" dirty="0"/>
            </a:p>
          </p:txBody>
        </p:sp>
      </p:grpSp>
      <p:grpSp>
        <p:nvGrpSpPr>
          <p:cNvPr id="29" name="Gruppieren 28">
            <a:extLst>
              <a:ext uri="{FF2B5EF4-FFF2-40B4-BE49-F238E27FC236}">
                <a16:creationId xmlns:a16="http://schemas.microsoft.com/office/drawing/2014/main" id="{2FB1B327-4896-A604-8580-C00EF44657ED}"/>
              </a:ext>
            </a:extLst>
          </p:cNvPr>
          <p:cNvGrpSpPr/>
          <p:nvPr/>
        </p:nvGrpSpPr>
        <p:grpSpPr>
          <a:xfrm>
            <a:off x="6262803" y="2223230"/>
            <a:ext cx="1236505" cy="435300"/>
            <a:chOff x="8349107" y="1488142"/>
            <a:chExt cx="1236505" cy="435300"/>
          </a:xfrm>
        </p:grpSpPr>
        <p:sp>
          <p:nvSpPr>
            <p:cNvPr id="25" name="Rechteck 24">
              <a:extLst>
                <a:ext uri="{FF2B5EF4-FFF2-40B4-BE49-F238E27FC236}">
                  <a16:creationId xmlns:a16="http://schemas.microsoft.com/office/drawing/2014/main" id="{5EDC2287-2374-BB0D-EA09-3E469BABDF4C}"/>
                </a:ext>
              </a:extLst>
            </p:cNvPr>
            <p:cNvSpPr/>
            <p:nvPr/>
          </p:nvSpPr>
          <p:spPr>
            <a:xfrm>
              <a:off x="8349107" y="1488142"/>
              <a:ext cx="1236505" cy="43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grpSp>
          <p:nvGrpSpPr>
            <p:cNvPr id="27" name="Gruppieren 26">
              <a:extLst>
                <a:ext uri="{FF2B5EF4-FFF2-40B4-BE49-F238E27FC236}">
                  <a16:creationId xmlns:a16="http://schemas.microsoft.com/office/drawing/2014/main" id="{7AC44766-FDCF-E4C7-0677-4645E96A737B}"/>
                </a:ext>
              </a:extLst>
            </p:cNvPr>
            <p:cNvGrpSpPr/>
            <p:nvPr/>
          </p:nvGrpSpPr>
          <p:grpSpPr>
            <a:xfrm>
              <a:off x="8378174" y="1521126"/>
              <a:ext cx="1178370" cy="369332"/>
              <a:chOff x="8349107" y="1505605"/>
              <a:chExt cx="1178370" cy="369332"/>
            </a:xfrm>
          </p:grpSpPr>
          <p:pic>
            <p:nvPicPr>
              <p:cNvPr id="14" name="Grafik 13">
                <a:extLst>
                  <a:ext uri="{FF2B5EF4-FFF2-40B4-BE49-F238E27FC236}">
                    <a16:creationId xmlns:a16="http://schemas.microsoft.com/office/drawing/2014/main" id="{BAC7BBB9-7E9C-F9E6-F914-FFFC86430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9107" y="1510271"/>
                <a:ext cx="360000" cy="360000"/>
              </a:xfrm>
              <a:prstGeom prst="rect">
                <a:avLst/>
              </a:prstGeom>
            </p:spPr>
          </p:pic>
          <p:sp>
            <p:nvSpPr>
              <p:cNvPr id="22" name="Textfeld 21">
                <a:extLst>
                  <a:ext uri="{FF2B5EF4-FFF2-40B4-BE49-F238E27FC236}">
                    <a16:creationId xmlns:a16="http://schemas.microsoft.com/office/drawing/2014/main" id="{F71CF781-91C8-24E5-1F74-170DD162B1C7}"/>
                  </a:ext>
                </a:extLst>
              </p:cNvPr>
              <p:cNvSpPr txBox="1"/>
              <p:nvPr/>
            </p:nvSpPr>
            <p:spPr>
              <a:xfrm>
                <a:off x="8689940" y="1505605"/>
                <a:ext cx="837537" cy="369332"/>
              </a:xfrm>
              <a:prstGeom prst="rect">
                <a:avLst/>
              </a:prstGeom>
              <a:noFill/>
            </p:spPr>
            <p:txBody>
              <a:bodyPr wrap="none" rtlCol="0">
                <a:spAutoFit/>
              </a:bodyPr>
              <a:lstStyle/>
              <a:p>
                <a:r>
                  <a:rPr lang="en-US" dirty="0" err="1"/>
                  <a:t>numpy</a:t>
                </a:r>
                <a:endParaRPr lang="en-US" dirty="0"/>
              </a:p>
            </p:txBody>
          </p:sp>
        </p:grpSp>
      </p:grpSp>
      <p:grpSp>
        <p:nvGrpSpPr>
          <p:cNvPr id="31" name="Gruppieren 30">
            <a:extLst>
              <a:ext uri="{FF2B5EF4-FFF2-40B4-BE49-F238E27FC236}">
                <a16:creationId xmlns:a16="http://schemas.microsoft.com/office/drawing/2014/main" id="{8F0FFB9F-2286-D730-8F15-264EEFC34A63}"/>
              </a:ext>
            </a:extLst>
          </p:cNvPr>
          <p:cNvGrpSpPr/>
          <p:nvPr/>
        </p:nvGrpSpPr>
        <p:grpSpPr>
          <a:xfrm>
            <a:off x="10918140" y="2174436"/>
            <a:ext cx="1145614" cy="435300"/>
            <a:chOff x="8031637" y="799515"/>
            <a:chExt cx="1145614" cy="435300"/>
          </a:xfrm>
        </p:grpSpPr>
        <p:sp>
          <p:nvSpPr>
            <p:cNvPr id="24" name="Rechteck 23">
              <a:extLst>
                <a:ext uri="{FF2B5EF4-FFF2-40B4-BE49-F238E27FC236}">
                  <a16:creationId xmlns:a16="http://schemas.microsoft.com/office/drawing/2014/main" id="{CDA8567B-B79D-2B5A-73FA-E3C06519A76D}"/>
                </a:ext>
              </a:extLst>
            </p:cNvPr>
            <p:cNvSpPr/>
            <p:nvPr/>
          </p:nvSpPr>
          <p:spPr>
            <a:xfrm>
              <a:off x="8031637" y="799515"/>
              <a:ext cx="1145614" cy="4353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pic>
          <p:nvPicPr>
            <p:cNvPr id="16" name="Grafik 15">
              <a:extLst>
                <a:ext uri="{FF2B5EF4-FFF2-40B4-BE49-F238E27FC236}">
                  <a16:creationId xmlns:a16="http://schemas.microsoft.com/office/drawing/2014/main" id="{FCB2FCB5-834E-4398-4CD1-28AF16EB97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65909" y="799515"/>
              <a:ext cx="1077071" cy="435300"/>
            </a:xfrm>
            <a:prstGeom prst="rect">
              <a:avLst/>
            </a:prstGeom>
          </p:spPr>
        </p:pic>
      </p:grpSp>
      <p:cxnSp>
        <p:nvCxnSpPr>
          <p:cNvPr id="35" name="Gerade Verbindung mit Pfeil 34">
            <a:extLst>
              <a:ext uri="{FF2B5EF4-FFF2-40B4-BE49-F238E27FC236}">
                <a16:creationId xmlns:a16="http://schemas.microsoft.com/office/drawing/2014/main" id="{A6A57743-AD9D-B166-8505-161324D2F8AB}"/>
              </a:ext>
            </a:extLst>
          </p:cNvPr>
          <p:cNvCxnSpPr>
            <a:cxnSpLocks/>
          </p:cNvCxnSpPr>
          <p:nvPr/>
        </p:nvCxnSpPr>
        <p:spPr>
          <a:xfrm>
            <a:off x="8218406" y="2388136"/>
            <a:ext cx="697658" cy="84819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38" name="Gerade Verbindung mit Pfeil 37">
            <a:extLst>
              <a:ext uri="{FF2B5EF4-FFF2-40B4-BE49-F238E27FC236}">
                <a16:creationId xmlns:a16="http://schemas.microsoft.com/office/drawing/2014/main" id="{A2578340-0B50-CB88-6DFB-40E67C13179E}"/>
              </a:ext>
            </a:extLst>
          </p:cNvPr>
          <p:cNvCxnSpPr>
            <a:cxnSpLocks/>
          </p:cNvCxnSpPr>
          <p:nvPr/>
        </p:nvCxnSpPr>
        <p:spPr>
          <a:xfrm>
            <a:off x="7453959" y="2881589"/>
            <a:ext cx="822509" cy="40896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40" name="Gerade Verbindung mit Pfeil 39">
            <a:extLst>
              <a:ext uri="{FF2B5EF4-FFF2-40B4-BE49-F238E27FC236}">
                <a16:creationId xmlns:a16="http://schemas.microsoft.com/office/drawing/2014/main" id="{7C84CE31-38DA-4659-ECBC-24238AE5AEAC}"/>
              </a:ext>
            </a:extLst>
          </p:cNvPr>
          <p:cNvCxnSpPr>
            <a:cxnSpLocks/>
          </p:cNvCxnSpPr>
          <p:nvPr/>
        </p:nvCxnSpPr>
        <p:spPr>
          <a:xfrm flipH="1">
            <a:off x="9934655" y="2900376"/>
            <a:ext cx="822509" cy="40896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cxnSp>
        <p:nvCxnSpPr>
          <p:cNvPr id="41" name="Gerade Verbindung mit Pfeil 40">
            <a:extLst>
              <a:ext uri="{FF2B5EF4-FFF2-40B4-BE49-F238E27FC236}">
                <a16:creationId xmlns:a16="http://schemas.microsoft.com/office/drawing/2014/main" id="{02F6A21E-B47C-3E4B-1A1B-CEC5F5D8A9B5}"/>
              </a:ext>
            </a:extLst>
          </p:cNvPr>
          <p:cNvCxnSpPr>
            <a:cxnSpLocks/>
          </p:cNvCxnSpPr>
          <p:nvPr/>
        </p:nvCxnSpPr>
        <p:spPr>
          <a:xfrm flipH="1">
            <a:off x="9424013" y="2338047"/>
            <a:ext cx="681456" cy="875165"/>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43" name="Textfeld 42">
            <a:extLst>
              <a:ext uri="{FF2B5EF4-FFF2-40B4-BE49-F238E27FC236}">
                <a16:creationId xmlns:a16="http://schemas.microsoft.com/office/drawing/2014/main" id="{803671C3-D63A-047C-71C7-DD82719843E9}"/>
              </a:ext>
            </a:extLst>
          </p:cNvPr>
          <p:cNvSpPr txBox="1"/>
          <p:nvPr/>
        </p:nvSpPr>
        <p:spPr>
          <a:xfrm>
            <a:off x="6323851" y="2658243"/>
            <a:ext cx="1114408" cy="276999"/>
          </a:xfrm>
          <a:prstGeom prst="rect">
            <a:avLst/>
          </a:prstGeom>
          <a:noFill/>
        </p:spPr>
        <p:txBody>
          <a:bodyPr wrap="none" rtlCol="0">
            <a:spAutoFit/>
          </a:bodyPr>
          <a:lstStyle/>
          <a:p>
            <a:r>
              <a:rPr lang="en-US" sz="1200" dirty="0" err="1">
                <a:latin typeface="Courier New" panose="02070309020205020404" pitchFamily="49" charset="0"/>
                <a:cs typeface="Courier New" panose="02070309020205020404" pitchFamily="49" charset="0"/>
              </a:rPr>
              <a:t>np.ndarray</a:t>
            </a:r>
            <a:endParaRPr lang="en-US" sz="1200" dirty="0">
              <a:latin typeface="Courier New" panose="02070309020205020404" pitchFamily="49" charset="0"/>
              <a:cs typeface="Courier New" panose="02070309020205020404" pitchFamily="49" charset="0"/>
            </a:endParaRPr>
          </a:p>
        </p:txBody>
      </p:sp>
      <p:sp>
        <p:nvSpPr>
          <p:cNvPr id="44" name="Textfeld 43">
            <a:extLst>
              <a:ext uri="{FF2B5EF4-FFF2-40B4-BE49-F238E27FC236}">
                <a16:creationId xmlns:a16="http://schemas.microsoft.com/office/drawing/2014/main" id="{1DAE345B-2394-B921-40D6-5C2F2C28349B}"/>
              </a:ext>
            </a:extLst>
          </p:cNvPr>
          <p:cNvSpPr txBox="1"/>
          <p:nvPr/>
        </p:nvSpPr>
        <p:spPr>
          <a:xfrm>
            <a:off x="7685046" y="2036034"/>
            <a:ext cx="1021433" cy="276999"/>
          </a:xfrm>
          <a:prstGeom prst="rect">
            <a:avLst/>
          </a:prstGeom>
          <a:noFill/>
        </p:spPr>
        <p:txBody>
          <a:bodyPr wrap="none" rtlCol="0">
            <a:spAutoFit/>
          </a:bodyPr>
          <a:lstStyle/>
          <a:p>
            <a:r>
              <a:rPr lang="en-US" sz="1200" dirty="0" err="1">
                <a:latin typeface="Courier New" panose="02070309020205020404" pitchFamily="49" charset="0"/>
                <a:cs typeface="Courier New" panose="02070309020205020404" pitchFamily="49" charset="0"/>
              </a:rPr>
              <a:t>tf.Tensor</a:t>
            </a:r>
            <a:endParaRPr lang="en-US" sz="1200" dirty="0">
              <a:latin typeface="Courier New" panose="02070309020205020404" pitchFamily="49" charset="0"/>
              <a:cs typeface="Courier New" panose="02070309020205020404" pitchFamily="49" charset="0"/>
            </a:endParaRPr>
          </a:p>
        </p:txBody>
      </p:sp>
      <p:sp>
        <p:nvSpPr>
          <p:cNvPr id="45" name="Textfeld 44">
            <a:extLst>
              <a:ext uri="{FF2B5EF4-FFF2-40B4-BE49-F238E27FC236}">
                <a16:creationId xmlns:a16="http://schemas.microsoft.com/office/drawing/2014/main" id="{EB2DE16E-BCA4-C502-B13C-E0903BB2C2A4}"/>
              </a:ext>
            </a:extLst>
          </p:cNvPr>
          <p:cNvSpPr txBox="1"/>
          <p:nvPr/>
        </p:nvSpPr>
        <p:spPr>
          <a:xfrm>
            <a:off x="10840769" y="2597931"/>
            <a:ext cx="1300356" cy="461665"/>
          </a:xfrm>
          <a:prstGeom prst="rect">
            <a:avLst/>
          </a:prstGeom>
          <a:noFill/>
        </p:spPr>
        <p:txBody>
          <a:bodyPr wrap="none" rtlCol="0">
            <a:spAutoFit/>
          </a:bodyPr>
          <a:lstStyle/>
          <a:p>
            <a:r>
              <a:rPr lang="en-US" sz="1200" dirty="0" err="1">
                <a:latin typeface="Courier New" panose="02070309020205020404" pitchFamily="49" charset="0"/>
                <a:cs typeface="Courier New" panose="02070309020205020404" pitchFamily="49" charset="0"/>
              </a:rPr>
              <a:t>pd.Series</a:t>
            </a:r>
            <a:br>
              <a:rPr lang="en-US" sz="1200" dirty="0">
                <a:latin typeface="Courier New" panose="02070309020205020404" pitchFamily="49" charset="0"/>
                <a:cs typeface="Courier New" panose="02070309020205020404" pitchFamily="49" charset="0"/>
              </a:rPr>
            </a:br>
            <a:r>
              <a:rPr lang="en-US" sz="1200" dirty="0" err="1">
                <a:latin typeface="Courier New" panose="02070309020205020404" pitchFamily="49" charset="0"/>
                <a:cs typeface="Courier New" panose="02070309020205020404" pitchFamily="49" charset="0"/>
              </a:rPr>
              <a:t>pd.DataFrame</a:t>
            </a:r>
            <a:endParaRPr lang="en-US" sz="1200" dirty="0">
              <a:latin typeface="Courier New" panose="02070309020205020404" pitchFamily="49" charset="0"/>
              <a:cs typeface="Courier New" panose="02070309020205020404" pitchFamily="49" charset="0"/>
            </a:endParaRPr>
          </a:p>
        </p:txBody>
      </p:sp>
      <p:sp>
        <p:nvSpPr>
          <p:cNvPr id="46" name="Textfeld 45">
            <a:extLst>
              <a:ext uri="{FF2B5EF4-FFF2-40B4-BE49-F238E27FC236}">
                <a16:creationId xmlns:a16="http://schemas.microsoft.com/office/drawing/2014/main" id="{59407C50-C9B4-4379-26EB-FD8B8A13E164}"/>
              </a:ext>
            </a:extLst>
          </p:cNvPr>
          <p:cNvSpPr txBox="1"/>
          <p:nvPr/>
        </p:nvSpPr>
        <p:spPr>
          <a:xfrm>
            <a:off x="9369864" y="2033677"/>
            <a:ext cx="1300356" cy="276999"/>
          </a:xfrm>
          <a:prstGeom prst="rect">
            <a:avLst/>
          </a:prstGeom>
          <a:noFill/>
        </p:spPr>
        <p:txBody>
          <a:bodyPr wrap="none" rtlCol="0">
            <a:spAutoFit/>
          </a:bodyPr>
          <a:lstStyle/>
          <a:p>
            <a:r>
              <a:rPr lang="en-US" sz="1200" dirty="0" err="1">
                <a:latin typeface="Courier New" panose="02070309020205020404" pitchFamily="49" charset="0"/>
                <a:cs typeface="Courier New" panose="02070309020205020404" pitchFamily="49" charset="0"/>
              </a:rPr>
              <a:t>torch.Tensor</a:t>
            </a:r>
            <a:endParaRPr lang="en-US" sz="1200" dirty="0">
              <a:latin typeface="Courier New" panose="02070309020205020404" pitchFamily="49" charset="0"/>
              <a:cs typeface="Courier New" panose="02070309020205020404" pitchFamily="49" charset="0"/>
            </a:endParaRPr>
          </a:p>
        </p:txBody>
      </p:sp>
      <p:sp>
        <p:nvSpPr>
          <p:cNvPr id="47" name="Textfeld 46">
            <a:extLst>
              <a:ext uri="{FF2B5EF4-FFF2-40B4-BE49-F238E27FC236}">
                <a16:creationId xmlns:a16="http://schemas.microsoft.com/office/drawing/2014/main" id="{1450D9B8-E88C-7F95-E790-30C5B1EF101D}"/>
              </a:ext>
            </a:extLst>
          </p:cNvPr>
          <p:cNvSpPr txBox="1"/>
          <p:nvPr/>
        </p:nvSpPr>
        <p:spPr>
          <a:xfrm>
            <a:off x="8017389" y="3376605"/>
            <a:ext cx="2601994" cy="276999"/>
          </a:xfrm>
          <a:prstGeom prst="rect">
            <a:avLst/>
          </a:prstGeom>
          <a:noFill/>
        </p:spPr>
        <p:txBody>
          <a:bodyPr wrap="none" rtlCol="0">
            <a:spAutoFit/>
          </a:bodyPr>
          <a:lstStyle/>
          <a:p>
            <a:r>
              <a:rPr lang="en-US" sz="1200" dirty="0" err="1">
                <a:latin typeface="Courier New" panose="02070309020205020404" pitchFamily="49" charset="0"/>
                <a:cs typeface="Courier New" panose="02070309020205020404" pitchFamily="49" charset="0"/>
              </a:rPr>
              <a:t>daphne.Matrix</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daphne.Frame</a:t>
            </a:r>
            <a:endParaRPr lang="en-US" sz="1200" dirty="0">
              <a:latin typeface="Courier New" panose="02070309020205020404" pitchFamily="49" charset="0"/>
              <a:cs typeface="Courier New" panose="02070309020205020404" pitchFamily="49" charset="0"/>
            </a:endParaRPr>
          </a:p>
        </p:txBody>
      </p:sp>
      <p:pic>
        <p:nvPicPr>
          <p:cNvPr id="3" name="Grafik 2">
            <a:extLst>
              <a:ext uri="{FF2B5EF4-FFF2-40B4-BE49-F238E27FC236}">
                <a16:creationId xmlns:a16="http://schemas.microsoft.com/office/drawing/2014/main" id="{6972A5AA-6E1F-B6A1-9892-38127B3D1EFA}"/>
              </a:ext>
            </a:extLst>
          </p:cNvPr>
          <p:cNvPicPr>
            <a:picLocks noChangeAspect="1"/>
          </p:cNvPicPr>
          <p:nvPr/>
        </p:nvPicPr>
        <p:blipFill>
          <a:blip r:embed="rId6"/>
          <a:stretch>
            <a:fillRect/>
          </a:stretch>
        </p:blipFill>
        <p:spPr>
          <a:xfrm>
            <a:off x="9078823" y="423714"/>
            <a:ext cx="1433261" cy="331549"/>
          </a:xfrm>
          <a:prstGeom prst="rect">
            <a:avLst/>
          </a:prstGeom>
        </p:spPr>
      </p:pic>
    </p:spTree>
    <p:extLst>
      <p:ext uri="{BB962C8B-B14F-4D97-AF65-F5344CB8AC3E}">
        <p14:creationId xmlns:p14="http://schemas.microsoft.com/office/powerpoint/2010/main" val="2872076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6DC45424-2850-42F0-342D-B20957AECE1E}"/>
              </a:ext>
            </a:extLst>
          </p:cNvPr>
          <p:cNvSpPr>
            <a:spLocks noGrp="1"/>
          </p:cNvSpPr>
          <p:nvPr>
            <p:ph type="body" sz="quarter" idx="18"/>
          </p:nvPr>
        </p:nvSpPr>
        <p:spPr>
          <a:xfrm>
            <a:off x="550799" y="1268963"/>
            <a:ext cx="5675434" cy="4506685"/>
          </a:xfrm>
        </p:spPr>
        <p:txBody>
          <a:bodyPr/>
          <a:lstStyle/>
          <a:p>
            <a:r>
              <a:rPr lang="en-US" dirty="0"/>
              <a:t>Motivation</a:t>
            </a:r>
          </a:p>
          <a:p>
            <a:pPr lvl="1"/>
            <a:r>
              <a:rPr lang="en-US" dirty="0"/>
              <a:t>Sparse matrices (most cells are zero) are commonplace in data science applications</a:t>
            </a:r>
          </a:p>
          <a:p>
            <a:pPr lvl="1"/>
            <a:r>
              <a:rPr lang="en-US" dirty="0"/>
              <a:t>DAPHNE supports a CSR (compressed sparse row) representation, but support is still a proof-of-concept</a:t>
            </a:r>
          </a:p>
          <a:p>
            <a:r>
              <a:rPr lang="en-US" dirty="0"/>
              <a:t>Task</a:t>
            </a:r>
            <a:r>
              <a:rPr lang="en-US" b="0" dirty="0"/>
              <a:t> (in C++)</a:t>
            </a:r>
          </a:p>
          <a:p>
            <a:pPr lvl="1"/>
            <a:r>
              <a:rPr lang="en-US" dirty="0"/>
              <a:t>Enable end-to-end sparsity exploitation (sparsity estimation, sparse kernels, dense/sparse selection, integration into DAPHNE’s vectorized engine)</a:t>
            </a:r>
          </a:p>
          <a:p>
            <a:r>
              <a:rPr lang="en-US" dirty="0"/>
              <a:t>More information &amp; hints</a:t>
            </a:r>
          </a:p>
          <a:p>
            <a:pPr lvl="1"/>
            <a:r>
              <a:rPr lang="en-US" dirty="0">
                <a:hlinkClick r:id="rId2"/>
              </a:rPr>
              <a:t>https://github.com/daphne-eu/daphne/issues/500</a:t>
            </a:r>
            <a:endParaRPr lang="en-US" dirty="0"/>
          </a:p>
        </p:txBody>
      </p:sp>
      <p:sp>
        <p:nvSpPr>
          <p:cNvPr id="4" name="Textplatzhalter 3">
            <a:extLst>
              <a:ext uri="{FF2B5EF4-FFF2-40B4-BE49-F238E27FC236}">
                <a16:creationId xmlns:a16="http://schemas.microsoft.com/office/drawing/2014/main" id="{D873CD26-221F-89AE-6200-5F27FA56BD1A}"/>
              </a:ext>
            </a:extLst>
          </p:cNvPr>
          <p:cNvSpPr>
            <a:spLocks noGrp="1"/>
          </p:cNvSpPr>
          <p:nvPr>
            <p:ph type="body" sz="quarter" idx="14"/>
          </p:nvPr>
        </p:nvSpPr>
        <p:spPr/>
        <p:txBody>
          <a:bodyPr/>
          <a:lstStyle/>
          <a:p>
            <a:r>
              <a:rPr lang="en-US" dirty="0"/>
              <a:t>#500 End-to-end Sparsity Exploitation in </a:t>
            </a:r>
            <a:r>
              <a:rPr lang="en-US" dirty="0" err="1"/>
              <a:t>DaphneDSL</a:t>
            </a:r>
            <a:endParaRPr lang="en-US" dirty="0"/>
          </a:p>
        </p:txBody>
      </p:sp>
      <p:pic>
        <p:nvPicPr>
          <p:cNvPr id="2" name="Grafik 1">
            <a:extLst>
              <a:ext uri="{FF2B5EF4-FFF2-40B4-BE49-F238E27FC236}">
                <a16:creationId xmlns:a16="http://schemas.microsoft.com/office/drawing/2014/main" id="{4F346B4B-19F7-1EF6-3CAB-32D9F2623867}"/>
              </a:ext>
            </a:extLst>
          </p:cNvPr>
          <p:cNvPicPr>
            <a:picLocks noChangeAspect="1"/>
          </p:cNvPicPr>
          <p:nvPr/>
        </p:nvPicPr>
        <p:blipFill>
          <a:blip r:embed="rId3"/>
          <a:stretch>
            <a:fillRect/>
          </a:stretch>
        </p:blipFill>
        <p:spPr>
          <a:xfrm>
            <a:off x="9078823" y="423714"/>
            <a:ext cx="1433261" cy="331549"/>
          </a:xfrm>
          <a:prstGeom prst="rect">
            <a:avLst/>
          </a:prstGeom>
        </p:spPr>
      </p:pic>
    </p:spTree>
    <p:extLst>
      <p:ext uri="{BB962C8B-B14F-4D97-AF65-F5344CB8AC3E}">
        <p14:creationId xmlns:p14="http://schemas.microsoft.com/office/powerpoint/2010/main" val="1321214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6DC45424-2850-42F0-342D-B20957AECE1E}"/>
              </a:ext>
            </a:extLst>
          </p:cNvPr>
          <p:cNvSpPr>
            <a:spLocks noGrp="1"/>
          </p:cNvSpPr>
          <p:nvPr>
            <p:ph type="body" sz="quarter" idx="18"/>
          </p:nvPr>
        </p:nvSpPr>
        <p:spPr>
          <a:xfrm>
            <a:off x="550800" y="1268963"/>
            <a:ext cx="5355850" cy="4506685"/>
          </a:xfrm>
        </p:spPr>
        <p:txBody>
          <a:bodyPr/>
          <a:lstStyle/>
          <a:p>
            <a:r>
              <a:rPr lang="en-US" dirty="0"/>
              <a:t>Motivation</a:t>
            </a:r>
          </a:p>
          <a:p>
            <a:pPr lvl="1"/>
            <a:r>
              <a:rPr lang="en-US" dirty="0"/>
              <a:t>Sparse matrices (most cells zero) are commonplace in data science applications</a:t>
            </a:r>
          </a:p>
          <a:p>
            <a:pPr lvl="1"/>
            <a:r>
              <a:rPr lang="en-US" dirty="0"/>
              <a:t>Various sparse matrix representations with different characteristics, pros, and cons</a:t>
            </a:r>
          </a:p>
          <a:p>
            <a:pPr lvl="1"/>
            <a:r>
              <a:rPr lang="en-US" dirty="0"/>
              <a:t>So far, DAPHNE supports only CSR, would benefit from rich choice of representations to better adapt to various situations</a:t>
            </a:r>
          </a:p>
          <a:p>
            <a:r>
              <a:rPr lang="en-US" dirty="0"/>
              <a:t>Task</a:t>
            </a:r>
            <a:r>
              <a:rPr lang="en-US" b="0" dirty="0"/>
              <a:t> (in C++)</a:t>
            </a:r>
          </a:p>
          <a:p>
            <a:pPr lvl="1"/>
            <a:r>
              <a:rPr lang="en-US" dirty="0"/>
              <a:t>Extend DAPHNE by additional sparse matrix data types (e.g., MSCR, CSC, COO)</a:t>
            </a:r>
          </a:p>
          <a:p>
            <a:pPr lvl="1"/>
            <a:r>
              <a:rPr lang="en-US" dirty="0"/>
              <a:t>Add kernels (physical operators) with efficient algorithms specialized for these sparse formats</a:t>
            </a:r>
          </a:p>
          <a:p>
            <a:pPr lvl="1"/>
            <a:r>
              <a:rPr lang="en-US" dirty="0"/>
              <a:t>Devise selection of a suitable representation</a:t>
            </a:r>
          </a:p>
        </p:txBody>
      </p:sp>
      <p:sp>
        <p:nvSpPr>
          <p:cNvPr id="4" name="Textplatzhalter 3">
            <a:extLst>
              <a:ext uri="{FF2B5EF4-FFF2-40B4-BE49-F238E27FC236}">
                <a16:creationId xmlns:a16="http://schemas.microsoft.com/office/drawing/2014/main" id="{D873CD26-221F-89AE-6200-5F27FA56BD1A}"/>
              </a:ext>
            </a:extLst>
          </p:cNvPr>
          <p:cNvSpPr>
            <a:spLocks noGrp="1"/>
          </p:cNvSpPr>
          <p:nvPr>
            <p:ph type="body" sz="quarter" idx="14"/>
          </p:nvPr>
        </p:nvSpPr>
        <p:spPr/>
        <p:txBody>
          <a:bodyPr/>
          <a:lstStyle/>
          <a:p>
            <a:r>
              <a:rPr lang="en-US" dirty="0"/>
              <a:t>#501 Additional Sparse Matrix Representations: MCSR, CSC, COO</a:t>
            </a:r>
          </a:p>
        </p:txBody>
      </p:sp>
      <p:sp>
        <p:nvSpPr>
          <p:cNvPr id="6" name="Textplatzhalter 5">
            <a:extLst>
              <a:ext uri="{FF2B5EF4-FFF2-40B4-BE49-F238E27FC236}">
                <a16:creationId xmlns:a16="http://schemas.microsoft.com/office/drawing/2014/main" id="{B1986A29-E2F4-D05D-1B84-4BAB54471004}"/>
              </a:ext>
            </a:extLst>
          </p:cNvPr>
          <p:cNvSpPr>
            <a:spLocks noGrp="1"/>
          </p:cNvSpPr>
          <p:nvPr>
            <p:ph type="body" sz="quarter" idx="19"/>
          </p:nvPr>
        </p:nvSpPr>
        <p:spPr>
          <a:xfrm>
            <a:off x="6114945" y="5103193"/>
            <a:ext cx="5545201" cy="666232"/>
          </a:xfrm>
        </p:spPr>
        <p:txBody>
          <a:bodyPr/>
          <a:lstStyle/>
          <a:p>
            <a:r>
              <a:rPr lang="en-US" dirty="0"/>
              <a:t>More information &amp; hints</a:t>
            </a:r>
          </a:p>
          <a:p>
            <a:pPr lvl="1"/>
            <a:r>
              <a:rPr lang="en-US" dirty="0">
                <a:hlinkClick r:id="rId2"/>
              </a:rPr>
              <a:t>https://github.com/daphne-eu/daphne/issues/501</a:t>
            </a:r>
            <a:endParaRPr lang="en-US" dirty="0"/>
          </a:p>
        </p:txBody>
      </p:sp>
      <p:sp>
        <p:nvSpPr>
          <p:cNvPr id="2" name="Rechteck 1">
            <a:extLst>
              <a:ext uri="{FF2B5EF4-FFF2-40B4-BE49-F238E27FC236}">
                <a16:creationId xmlns:a16="http://schemas.microsoft.com/office/drawing/2014/main" id="{44C14113-9FB7-1CBF-D6A7-7255ADFF41A2}"/>
              </a:ext>
            </a:extLst>
          </p:cNvPr>
          <p:cNvSpPr/>
          <p:nvPr/>
        </p:nvSpPr>
        <p:spPr>
          <a:xfrm>
            <a:off x="7845868" y="1252815"/>
            <a:ext cx="2091806" cy="1173526"/>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solidFill>
                  <a:schemeClr val="bg1">
                    <a:lumMod val="50000"/>
                  </a:schemeClr>
                </a:solidFill>
                <a:latin typeface="Courier New" panose="02070309020205020404" pitchFamily="49" charset="0"/>
                <a:cs typeface="Courier New" panose="02070309020205020404" pitchFamily="49" charset="0"/>
              </a:rPr>
              <a:t>0 0 0 </a:t>
            </a:r>
            <a:r>
              <a:rPr lang="en-US" sz="1400" b="1" dirty="0">
                <a:solidFill>
                  <a:schemeClr val="accent4"/>
                </a:solidFill>
                <a:latin typeface="Courier New" panose="02070309020205020404" pitchFamily="49" charset="0"/>
                <a:cs typeface="Courier New" panose="02070309020205020404" pitchFamily="49" charset="0"/>
              </a:rPr>
              <a:t>2</a:t>
            </a:r>
            <a:r>
              <a:rPr lang="en-US" sz="1400" b="1" dirty="0">
                <a:solidFill>
                  <a:schemeClr val="bg1">
                    <a:lumMod val="50000"/>
                  </a:schemeClr>
                </a:solidFill>
                <a:latin typeface="Courier New" panose="02070309020205020404" pitchFamily="49" charset="0"/>
                <a:cs typeface="Courier New" panose="02070309020205020404" pitchFamily="49" charset="0"/>
              </a:rPr>
              <a:t> 0 0 </a:t>
            </a:r>
            <a:r>
              <a:rPr lang="en-US" sz="1400" b="1" dirty="0">
                <a:solidFill>
                  <a:schemeClr val="accent4"/>
                </a:solidFill>
                <a:latin typeface="Courier New" panose="02070309020205020404" pitchFamily="49" charset="0"/>
                <a:cs typeface="Courier New" panose="02070309020205020404" pitchFamily="49" charset="0"/>
              </a:rPr>
              <a:t>1</a:t>
            </a:r>
            <a:r>
              <a:rPr lang="en-US" sz="1400" b="1" dirty="0">
                <a:solidFill>
                  <a:schemeClr val="bg1">
                    <a:lumMod val="50000"/>
                  </a:schemeClr>
                </a:solidFill>
                <a:latin typeface="Courier New" panose="02070309020205020404" pitchFamily="49" charset="0"/>
                <a:cs typeface="Courier New" panose="02070309020205020404" pitchFamily="49" charset="0"/>
              </a:rPr>
              <a:t> 0 0</a:t>
            </a:r>
          </a:p>
          <a:p>
            <a:pPr algn="ctr"/>
            <a:r>
              <a:rPr lang="en-US" sz="1400" b="1" dirty="0">
                <a:solidFill>
                  <a:schemeClr val="bg1">
                    <a:lumMod val="50000"/>
                  </a:schemeClr>
                </a:solidFill>
                <a:latin typeface="Courier New" panose="02070309020205020404" pitchFamily="49" charset="0"/>
                <a:cs typeface="Courier New" panose="02070309020205020404" pitchFamily="49" charset="0"/>
              </a:rPr>
              <a:t>0 0 </a:t>
            </a:r>
            <a:r>
              <a:rPr lang="en-US" sz="1400" b="1" dirty="0">
                <a:solidFill>
                  <a:schemeClr val="accent4"/>
                </a:solidFill>
                <a:latin typeface="Courier New" panose="02070309020205020404" pitchFamily="49" charset="0"/>
                <a:cs typeface="Courier New" panose="02070309020205020404" pitchFamily="49" charset="0"/>
              </a:rPr>
              <a:t>4</a:t>
            </a:r>
            <a:r>
              <a:rPr lang="en-US" sz="1400" b="1" dirty="0">
                <a:solidFill>
                  <a:schemeClr val="bg1">
                    <a:lumMod val="50000"/>
                  </a:schemeClr>
                </a:solidFill>
                <a:latin typeface="Courier New" panose="02070309020205020404" pitchFamily="49" charset="0"/>
                <a:cs typeface="Courier New" panose="02070309020205020404" pitchFamily="49" charset="0"/>
              </a:rPr>
              <a:t> 0 0 0 0 0 0</a:t>
            </a:r>
          </a:p>
          <a:p>
            <a:pPr algn="ctr"/>
            <a:r>
              <a:rPr lang="en-US" sz="1400" b="1" dirty="0">
                <a:solidFill>
                  <a:schemeClr val="bg1">
                    <a:lumMod val="50000"/>
                  </a:schemeClr>
                </a:solidFill>
                <a:latin typeface="Courier New" panose="02070309020205020404" pitchFamily="49" charset="0"/>
                <a:cs typeface="Courier New" panose="02070309020205020404" pitchFamily="49" charset="0"/>
              </a:rPr>
              <a:t>0 0 0 0 0 </a:t>
            </a:r>
            <a:r>
              <a:rPr lang="en-US" sz="1400" b="1" dirty="0">
                <a:solidFill>
                  <a:schemeClr val="accent4"/>
                </a:solidFill>
                <a:latin typeface="Courier New" panose="02070309020205020404" pitchFamily="49" charset="0"/>
                <a:cs typeface="Courier New" panose="02070309020205020404" pitchFamily="49" charset="0"/>
              </a:rPr>
              <a:t>2</a:t>
            </a:r>
            <a:r>
              <a:rPr lang="en-US" sz="1400" b="1" dirty="0">
                <a:solidFill>
                  <a:schemeClr val="bg1">
                    <a:lumMod val="50000"/>
                  </a:schemeClr>
                </a:solidFill>
                <a:latin typeface="Courier New" panose="02070309020205020404" pitchFamily="49" charset="0"/>
                <a:cs typeface="Courier New" panose="02070309020205020404" pitchFamily="49" charset="0"/>
              </a:rPr>
              <a:t> 0 0 0</a:t>
            </a:r>
          </a:p>
          <a:p>
            <a:pPr algn="ctr"/>
            <a:r>
              <a:rPr lang="en-US" sz="1400" b="1" dirty="0">
                <a:solidFill>
                  <a:schemeClr val="bg1">
                    <a:lumMod val="50000"/>
                  </a:schemeClr>
                </a:solidFill>
                <a:latin typeface="Courier New" panose="02070309020205020404" pitchFamily="49" charset="0"/>
                <a:cs typeface="Courier New" panose="02070309020205020404" pitchFamily="49" charset="0"/>
              </a:rPr>
              <a:t>0 0 </a:t>
            </a:r>
            <a:r>
              <a:rPr lang="en-US" sz="1400" b="1" dirty="0">
                <a:solidFill>
                  <a:schemeClr val="accent4"/>
                </a:solidFill>
                <a:latin typeface="Courier New" panose="02070309020205020404" pitchFamily="49" charset="0"/>
                <a:cs typeface="Courier New" panose="02070309020205020404" pitchFamily="49" charset="0"/>
              </a:rPr>
              <a:t>1 1</a:t>
            </a:r>
            <a:r>
              <a:rPr lang="en-US" sz="1400" b="1" dirty="0">
                <a:solidFill>
                  <a:schemeClr val="bg1">
                    <a:lumMod val="50000"/>
                  </a:schemeClr>
                </a:solidFill>
                <a:latin typeface="Courier New" panose="02070309020205020404" pitchFamily="49" charset="0"/>
                <a:cs typeface="Courier New" panose="02070309020205020404" pitchFamily="49" charset="0"/>
              </a:rPr>
              <a:t> 0 0 0 0 0</a:t>
            </a:r>
          </a:p>
          <a:p>
            <a:pPr algn="ctr"/>
            <a:r>
              <a:rPr lang="en-US" sz="1400" b="1" dirty="0">
                <a:solidFill>
                  <a:schemeClr val="bg1">
                    <a:lumMod val="50000"/>
                  </a:schemeClr>
                </a:solidFill>
                <a:latin typeface="Courier New" panose="02070309020205020404" pitchFamily="49" charset="0"/>
                <a:cs typeface="Courier New" panose="02070309020205020404" pitchFamily="49" charset="0"/>
              </a:rPr>
              <a:t>0 0 0 0 0 0 0 </a:t>
            </a:r>
            <a:r>
              <a:rPr lang="en-US" sz="1400" b="1" dirty="0">
                <a:solidFill>
                  <a:schemeClr val="accent4"/>
                </a:solidFill>
                <a:latin typeface="Courier New" panose="02070309020205020404" pitchFamily="49" charset="0"/>
                <a:cs typeface="Courier New" panose="02070309020205020404" pitchFamily="49" charset="0"/>
              </a:rPr>
              <a:t>7</a:t>
            </a:r>
            <a:r>
              <a:rPr lang="en-US" sz="1400" b="1" dirty="0">
                <a:solidFill>
                  <a:schemeClr val="bg1">
                    <a:lumMod val="50000"/>
                  </a:schemeClr>
                </a:solidFill>
                <a:latin typeface="Courier New" panose="02070309020205020404" pitchFamily="49" charset="0"/>
                <a:cs typeface="Courier New" panose="02070309020205020404" pitchFamily="49" charset="0"/>
              </a:rPr>
              <a:t> 0</a:t>
            </a:r>
          </a:p>
        </p:txBody>
      </p:sp>
      <p:sp>
        <p:nvSpPr>
          <p:cNvPr id="3" name="Textfeld 2">
            <a:extLst>
              <a:ext uri="{FF2B5EF4-FFF2-40B4-BE49-F238E27FC236}">
                <a16:creationId xmlns:a16="http://schemas.microsoft.com/office/drawing/2014/main" id="{6318B826-7F4C-0625-9992-7A896AAE24A6}"/>
              </a:ext>
            </a:extLst>
          </p:cNvPr>
          <p:cNvSpPr txBox="1"/>
          <p:nvPr/>
        </p:nvSpPr>
        <p:spPr>
          <a:xfrm>
            <a:off x="8511872" y="874307"/>
            <a:ext cx="748923" cy="369332"/>
          </a:xfrm>
          <a:prstGeom prst="rect">
            <a:avLst/>
          </a:prstGeom>
          <a:noFill/>
        </p:spPr>
        <p:txBody>
          <a:bodyPr wrap="none" rtlCol="0">
            <a:spAutoFit/>
          </a:bodyPr>
          <a:lstStyle/>
          <a:p>
            <a:r>
              <a:rPr lang="en-US" b="1" dirty="0"/>
              <a:t>dense</a:t>
            </a:r>
          </a:p>
        </p:txBody>
      </p:sp>
      <p:grpSp>
        <p:nvGrpSpPr>
          <p:cNvPr id="31" name="Gruppieren 30">
            <a:extLst>
              <a:ext uri="{FF2B5EF4-FFF2-40B4-BE49-F238E27FC236}">
                <a16:creationId xmlns:a16="http://schemas.microsoft.com/office/drawing/2014/main" id="{CDE281E7-165A-BFE9-EB76-81FE90BB44B0}"/>
              </a:ext>
            </a:extLst>
          </p:cNvPr>
          <p:cNvGrpSpPr/>
          <p:nvPr/>
        </p:nvGrpSpPr>
        <p:grpSpPr>
          <a:xfrm>
            <a:off x="5929051" y="2933045"/>
            <a:ext cx="1683346" cy="526729"/>
            <a:chOff x="6095187" y="3160107"/>
            <a:chExt cx="1683346" cy="526729"/>
          </a:xfrm>
        </p:grpSpPr>
        <p:sp>
          <p:nvSpPr>
            <p:cNvPr id="8" name="Textfeld 7">
              <a:extLst>
                <a:ext uri="{FF2B5EF4-FFF2-40B4-BE49-F238E27FC236}">
                  <a16:creationId xmlns:a16="http://schemas.microsoft.com/office/drawing/2014/main" id="{E7B975F1-E7A8-C4A9-B5F3-155AD96797B6}"/>
                </a:ext>
              </a:extLst>
            </p:cNvPr>
            <p:cNvSpPr txBox="1"/>
            <p:nvPr/>
          </p:nvSpPr>
          <p:spPr>
            <a:xfrm>
              <a:off x="6654122" y="3160107"/>
              <a:ext cx="545342" cy="369332"/>
            </a:xfrm>
            <a:prstGeom prst="rect">
              <a:avLst/>
            </a:prstGeom>
            <a:noFill/>
          </p:spPr>
          <p:txBody>
            <a:bodyPr wrap="none" rtlCol="0">
              <a:spAutoFit/>
            </a:bodyPr>
            <a:lstStyle/>
            <a:p>
              <a:r>
                <a:rPr lang="en-US" b="1" dirty="0"/>
                <a:t>CSR</a:t>
              </a:r>
            </a:p>
          </p:txBody>
        </p:sp>
        <p:sp>
          <p:nvSpPr>
            <p:cNvPr id="12" name="Textfeld 11">
              <a:extLst>
                <a:ext uri="{FF2B5EF4-FFF2-40B4-BE49-F238E27FC236}">
                  <a16:creationId xmlns:a16="http://schemas.microsoft.com/office/drawing/2014/main" id="{DF659FF1-8DA2-BA43-31FF-D89FC36BBD86}"/>
                </a:ext>
              </a:extLst>
            </p:cNvPr>
            <p:cNvSpPr txBox="1"/>
            <p:nvPr/>
          </p:nvSpPr>
          <p:spPr>
            <a:xfrm>
              <a:off x="6095187" y="3409837"/>
              <a:ext cx="1683346" cy="276999"/>
            </a:xfrm>
            <a:prstGeom prst="rect">
              <a:avLst/>
            </a:prstGeom>
            <a:noFill/>
          </p:spPr>
          <p:txBody>
            <a:bodyPr wrap="none" rtlCol="0">
              <a:spAutoFit/>
            </a:bodyPr>
            <a:lstStyle/>
            <a:p>
              <a:r>
                <a:rPr lang="en-US" sz="1200" b="1" dirty="0"/>
                <a:t>compressed sparse row</a:t>
              </a:r>
            </a:p>
          </p:txBody>
        </p:sp>
      </p:grpSp>
      <p:grpSp>
        <p:nvGrpSpPr>
          <p:cNvPr id="32" name="Gruppieren 31">
            <a:extLst>
              <a:ext uri="{FF2B5EF4-FFF2-40B4-BE49-F238E27FC236}">
                <a16:creationId xmlns:a16="http://schemas.microsoft.com/office/drawing/2014/main" id="{E3663E58-CAA8-CF9C-A47D-15432808D640}"/>
              </a:ext>
            </a:extLst>
          </p:cNvPr>
          <p:cNvGrpSpPr/>
          <p:nvPr/>
        </p:nvGrpSpPr>
        <p:grpSpPr>
          <a:xfrm>
            <a:off x="7749679" y="2933045"/>
            <a:ext cx="1037463" cy="526729"/>
            <a:chOff x="7915815" y="3160107"/>
            <a:chExt cx="1037463" cy="526729"/>
          </a:xfrm>
        </p:grpSpPr>
        <p:sp>
          <p:nvSpPr>
            <p:cNvPr id="9" name="Textfeld 8">
              <a:extLst>
                <a:ext uri="{FF2B5EF4-FFF2-40B4-BE49-F238E27FC236}">
                  <a16:creationId xmlns:a16="http://schemas.microsoft.com/office/drawing/2014/main" id="{7494200C-97FE-90BE-82E6-F5D2CE1EB4B2}"/>
                </a:ext>
              </a:extLst>
            </p:cNvPr>
            <p:cNvSpPr txBox="1"/>
            <p:nvPr/>
          </p:nvSpPr>
          <p:spPr>
            <a:xfrm>
              <a:off x="8055276" y="3160107"/>
              <a:ext cx="747320" cy="369332"/>
            </a:xfrm>
            <a:prstGeom prst="rect">
              <a:avLst/>
            </a:prstGeom>
            <a:noFill/>
          </p:spPr>
          <p:txBody>
            <a:bodyPr wrap="none" rtlCol="0">
              <a:spAutoFit/>
            </a:bodyPr>
            <a:lstStyle/>
            <a:p>
              <a:r>
                <a:rPr lang="en-US" b="1" dirty="0"/>
                <a:t>MSCR</a:t>
              </a:r>
            </a:p>
          </p:txBody>
        </p:sp>
        <p:sp>
          <p:nvSpPr>
            <p:cNvPr id="13" name="Textfeld 12">
              <a:extLst>
                <a:ext uri="{FF2B5EF4-FFF2-40B4-BE49-F238E27FC236}">
                  <a16:creationId xmlns:a16="http://schemas.microsoft.com/office/drawing/2014/main" id="{A32D1D12-B8C2-B384-E5AB-640D7FFF7430}"/>
                </a:ext>
              </a:extLst>
            </p:cNvPr>
            <p:cNvSpPr txBox="1"/>
            <p:nvPr/>
          </p:nvSpPr>
          <p:spPr>
            <a:xfrm>
              <a:off x="7915815" y="3409837"/>
              <a:ext cx="1037463" cy="276999"/>
            </a:xfrm>
            <a:prstGeom prst="rect">
              <a:avLst/>
            </a:prstGeom>
            <a:noFill/>
          </p:spPr>
          <p:txBody>
            <a:bodyPr wrap="none" rtlCol="0">
              <a:spAutoFit/>
            </a:bodyPr>
            <a:lstStyle/>
            <a:p>
              <a:r>
                <a:rPr lang="en-US" sz="1200" b="1" dirty="0"/>
                <a:t>modified CSR</a:t>
              </a:r>
            </a:p>
          </p:txBody>
        </p:sp>
      </p:grpSp>
      <p:grpSp>
        <p:nvGrpSpPr>
          <p:cNvPr id="33" name="Gruppieren 32">
            <a:extLst>
              <a:ext uri="{FF2B5EF4-FFF2-40B4-BE49-F238E27FC236}">
                <a16:creationId xmlns:a16="http://schemas.microsoft.com/office/drawing/2014/main" id="{DA7EB206-FA7E-F8C6-0925-222396C5F268}"/>
              </a:ext>
            </a:extLst>
          </p:cNvPr>
          <p:cNvGrpSpPr/>
          <p:nvPr/>
        </p:nvGrpSpPr>
        <p:grpSpPr>
          <a:xfrm>
            <a:off x="8832328" y="2933045"/>
            <a:ext cx="1909177" cy="526729"/>
            <a:chOff x="8998464" y="3160107"/>
            <a:chExt cx="1909177" cy="526729"/>
          </a:xfrm>
        </p:grpSpPr>
        <p:sp>
          <p:nvSpPr>
            <p:cNvPr id="10" name="Textfeld 9">
              <a:extLst>
                <a:ext uri="{FF2B5EF4-FFF2-40B4-BE49-F238E27FC236}">
                  <a16:creationId xmlns:a16="http://schemas.microsoft.com/office/drawing/2014/main" id="{626FDAE8-82B9-4838-9A2C-A64EBFD3BCC2}"/>
                </a:ext>
              </a:extLst>
            </p:cNvPr>
            <p:cNvSpPr txBox="1"/>
            <p:nvPr/>
          </p:nvSpPr>
          <p:spPr>
            <a:xfrm>
              <a:off x="9669706" y="3160107"/>
              <a:ext cx="537327" cy="369332"/>
            </a:xfrm>
            <a:prstGeom prst="rect">
              <a:avLst/>
            </a:prstGeom>
            <a:noFill/>
          </p:spPr>
          <p:txBody>
            <a:bodyPr wrap="none" rtlCol="0">
              <a:spAutoFit/>
            </a:bodyPr>
            <a:lstStyle/>
            <a:p>
              <a:r>
                <a:rPr lang="en-US" b="1" dirty="0"/>
                <a:t>CSC</a:t>
              </a:r>
            </a:p>
          </p:txBody>
        </p:sp>
        <p:sp>
          <p:nvSpPr>
            <p:cNvPr id="14" name="Textfeld 13">
              <a:extLst>
                <a:ext uri="{FF2B5EF4-FFF2-40B4-BE49-F238E27FC236}">
                  <a16:creationId xmlns:a16="http://schemas.microsoft.com/office/drawing/2014/main" id="{E5C3EFBC-3A46-E060-ADA4-4DBC66C06465}"/>
                </a:ext>
              </a:extLst>
            </p:cNvPr>
            <p:cNvSpPr txBox="1"/>
            <p:nvPr/>
          </p:nvSpPr>
          <p:spPr>
            <a:xfrm>
              <a:off x="8998464" y="3409837"/>
              <a:ext cx="1909177" cy="276999"/>
            </a:xfrm>
            <a:prstGeom prst="rect">
              <a:avLst/>
            </a:prstGeom>
            <a:noFill/>
          </p:spPr>
          <p:txBody>
            <a:bodyPr wrap="none" rtlCol="0">
              <a:spAutoFit/>
            </a:bodyPr>
            <a:lstStyle/>
            <a:p>
              <a:r>
                <a:rPr lang="en-US" sz="1200" b="1" dirty="0"/>
                <a:t>compressed sparse column</a:t>
              </a:r>
            </a:p>
          </p:txBody>
        </p:sp>
      </p:grpSp>
      <p:grpSp>
        <p:nvGrpSpPr>
          <p:cNvPr id="34" name="Gruppieren 33">
            <a:extLst>
              <a:ext uri="{FF2B5EF4-FFF2-40B4-BE49-F238E27FC236}">
                <a16:creationId xmlns:a16="http://schemas.microsoft.com/office/drawing/2014/main" id="{0EAF029E-F1F5-177C-8419-1951AEA71764}"/>
              </a:ext>
            </a:extLst>
          </p:cNvPr>
          <p:cNvGrpSpPr/>
          <p:nvPr/>
        </p:nvGrpSpPr>
        <p:grpSpPr>
          <a:xfrm>
            <a:off x="10818584" y="2933045"/>
            <a:ext cx="1300869" cy="526729"/>
            <a:chOff x="10984720" y="3160107"/>
            <a:chExt cx="1300869" cy="526729"/>
          </a:xfrm>
        </p:grpSpPr>
        <p:sp>
          <p:nvSpPr>
            <p:cNvPr id="11" name="Textfeld 10">
              <a:extLst>
                <a:ext uri="{FF2B5EF4-FFF2-40B4-BE49-F238E27FC236}">
                  <a16:creationId xmlns:a16="http://schemas.microsoft.com/office/drawing/2014/main" id="{125E4C87-D46F-B2A5-DE86-C6F5EE0A7917}"/>
                </a:ext>
              </a:extLst>
            </p:cNvPr>
            <p:cNvSpPr txBox="1"/>
            <p:nvPr/>
          </p:nvSpPr>
          <p:spPr>
            <a:xfrm>
              <a:off x="11326191" y="3160107"/>
              <a:ext cx="610616" cy="369332"/>
            </a:xfrm>
            <a:prstGeom prst="rect">
              <a:avLst/>
            </a:prstGeom>
            <a:noFill/>
          </p:spPr>
          <p:txBody>
            <a:bodyPr wrap="none" rtlCol="0">
              <a:spAutoFit/>
            </a:bodyPr>
            <a:lstStyle/>
            <a:p>
              <a:r>
                <a:rPr lang="en-US" b="1" dirty="0"/>
                <a:t>COO</a:t>
              </a:r>
            </a:p>
          </p:txBody>
        </p:sp>
        <p:sp>
          <p:nvSpPr>
            <p:cNvPr id="15" name="Textfeld 14">
              <a:extLst>
                <a:ext uri="{FF2B5EF4-FFF2-40B4-BE49-F238E27FC236}">
                  <a16:creationId xmlns:a16="http://schemas.microsoft.com/office/drawing/2014/main" id="{0FFF4573-96C9-00D8-5D74-50CFB785876E}"/>
                </a:ext>
              </a:extLst>
            </p:cNvPr>
            <p:cNvSpPr txBox="1"/>
            <p:nvPr/>
          </p:nvSpPr>
          <p:spPr>
            <a:xfrm>
              <a:off x="10984720" y="3409837"/>
              <a:ext cx="1300869" cy="276999"/>
            </a:xfrm>
            <a:prstGeom prst="rect">
              <a:avLst/>
            </a:prstGeom>
            <a:noFill/>
          </p:spPr>
          <p:txBody>
            <a:bodyPr wrap="none" rtlCol="0">
              <a:spAutoFit/>
            </a:bodyPr>
            <a:lstStyle/>
            <a:p>
              <a:r>
                <a:rPr lang="en-US" sz="1200" b="1" dirty="0"/>
                <a:t>coordinate-based</a:t>
              </a:r>
            </a:p>
          </p:txBody>
        </p:sp>
      </p:grpSp>
      <p:grpSp>
        <p:nvGrpSpPr>
          <p:cNvPr id="77" name="Gruppieren 76">
            <a:extLst>
              <a:ext uri="{FF2B5EF4-FFF2-40B4-BE49-F238E27FC236}">
                <a16:creationId xmlns:a16="http://schemas.microsoft.com/office/drawing/2014/main" id="{3E6D3E79-9689-ACD6-C14D-684BDDFA2AB3}"/>
              </a:ext>
            </a:extLst>
          </p:cNvPr>
          <p:cNvGrpSpPr/>
          <p:nvPr/>
        </p:nvGrpSpPr>
        <p:grpSpPr>
          <a:xfrm>
            <a:off x="11109669" y="3456988"/>
            <a:ext cx="751515" cy="1433568"/>
            <a:chOff x="11133310" y="3196593"/>
            <a:chExt cx="751515" cy="1433568"/>
          </a:xfrm>
        </p:grpSpPr>
        <p:sp>
          <p:nvSpPr>
            <p:cNvPr id="23" name="Rechteck 22">
              <a:extLst>
                <a:ext uri="{FF2B5EF4-FFF2-40B4-BE49-F238E27FC236}">
                  <a16:creationId xmlns:a16="http://schemas.microsoft.com/office/drawing/2014/main" id="{97CD655C-398B-B1BA-D875-51BA3D9C0CB7}"/>
                </a:ext>
              </a:extLst>
            </p:cNvPr>
            <p:cNvSpPr/>
            <p:nvPr/>
          </p:nvSpPr>
          <p:spPr>
            <a:xfrm rot="5400000">
              <a:off x="10812426" y="4116396"/>
              <a:ext cx="894040"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24" name="Rechteck 23">
              <a:extLst>
                <a:ext uri="{FF2B5EF4-FFF2-40B4-BE49-F238E27FC236}">
                  <a16:creationId xmlns:a16="http://schemas.microsoft.com/office/drawing/2014/main" id="{6EF4F3F9-6535-A79E-46FE-59DD9F62EDF5}"/>
                </a:ext>
              </a:extLst>
            </p:cNvPr>
            <p:cNvSpPr/>
            <p:nvPr/>
          </p:nvSpPr>
          <p:spPr>
            <a:xfrm rot="5400000">
              <a:off x="11042612" y="4116396"/>
              <a:ext cx="894040"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25" name="Rechteck 24">
              <a:extLst>
                <a:ext uri="{FF2B5EF4-FFF2-40B4-BE49-F238E27FC236}">
                  <a16:creationId xmlns:a16="http://schemas.microsoft.com/office/drawing/2014/main" id="{BCDF61E2-1E49-A576-0A41-F207D662E985}"/>
                </a:ext>
              </a:extLst>
            </p:cNvPr>
            <p:cNvSpPr/>
            <p:nvPr/>
          </p:nvSpPr>
          <p:spPr>
            <a:xfrm rot="5400000">
              <a:off x="11290217" y="4116396"/>
              <a:ext cx="894040"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46" name="Textfeld 45">
              <a:extLst>
                <a:ext uri="{FF2B5EF4-FFF2-40B4-BE49-F238E27FC236}">
                  <a16:creationId xmlns:a16="http://schemas.microsoft.com/office/drawing/2014/main" id="{2161B89F-AAD5-6139-2255-30DE51E32E81}"/>
                </a:ext>
              </a:extLst>
            </p:cNvPr>
            <p:cNvSpPr txBox="1"/>
            <p:nvPr/>
          </p:nvSpPr>
          <p:spPr>
            <a:xfrm rot="5400000">
              <a:off x="10974612" y="3355291"/>
              <a:ext cx="579005" cy="261610"/>
            </a:xfrm>
            <a:prstGeom prst="rect">
              <a:avLst/>
            </a:prstGeom>
            <a:noFill/>
          </p:spPr>
          <p:txBody>
            <a:bodyPr wrap="none" rtlCol="0">
              <a:spAutoFit/>
            </a:bodyPr>
            <a:lstStyle/>
            <a:p>
              <a:r>
                <a:rPr lang="en-US" sz="1100" dirty="0" err="1"/>
                <a:t>rowIdx</a:t>
              </a:r>
              <a:endParaRPr lang="en-US" sz="1100" dirty="0"/>
            </a:p>
          </p:txBody>
        </p:sp>
        <p:sp>
          <p:nvSpPr>
            <p:cNvPr id="47" name="Textfeld 46">
              <a:extLst>
                <a:ext uri="{FF2B5EF4-FFF2-40B4-BE49-F238E27FC236}">
                  <a16:creationId xmlns:a16="http://schemas.microsoft.com/office/drawing/2014/main" id="{822C21C6-8BCB-A4DE-6F4E-ABC91FF766DC}"/>
                </a:ext>
              </a:extLst>
            </p:cNvPr>
            <p:cNvSpPr txBox="1"/>
            <p:nvPr/>
          </p:nvSpPr>
          <p:spPr>
            <a:xfrm rot="5400000">
              <a:off x="11249188" y="3384947"/>
              <a:ext cx="519694" cy="261610"/>
            </a:xfrm>
            <a:prstGeom prst="rect">
              <a:avLst/>
            </a:prstGeom>
            <a:noFill/>
          </p:spPr>
          <p:txBody>
            <a:bodyPr wrap="none" rtlCol="0">
              <a:spAutoFit/>
            </a:bodyPr>
            <a:lstStyle/>
            <a:p>
              <a:r>
                <a:rPr lang="en-US" sz="1100" dirty="0" err="1"/>
                <a:t>colIdx</a:t>
              </a:r>
              <a:endParaRPr lang="en-US" sz="1100" dirty="0"/>
            </a:p>
          </p:txBody>
        </p:sp>
        <p:sp>
          <p:nvSpPr>
            <p:cNvPr id="48" name="Textfeld 47">
              <a:extLst>
                <a:ext uri="{FF2B5EF4-FFF2-40B4-BE49-F238E27FC236}">
                  <a16:creationId xmlns:a16="http://schemas.microsoft.com/office/drawing/2014/main" id="{3331748B-7D6A-9B5C-86AB-9A4D975D2799}"/>
                </a:ext>
              </a:extLst>
            </p:cNvPr>
            <p:cNvSpPr txBox="1"/>
            <p:nvPr/>
          </p:nvSpPr>
          <p:spPr>
            <a:xfrm rot="5400000">
              <a:off x="11507798" y="3412021"/>
              <a:ext cx="492443" cy="261610"/>
            </a:xfrm>
            <a:prstGeom prst="rect">
              <a:avLst/>
            </a:prstGeom>
            <a:noFill/>
          </p:spPr>
          <p:txBody>
            <a:bodyPr wrap="none" rtlCol="0">
              <a:spAutoFit/>
            </a:bodyPr>
            <a:lstStyle/>
            <a:p>
              <a:r>
                <a:rPr lang="en-US" sz="1100" dirty="0"/>
                <a:t>value</a:t>
              </a:r>
            </a:p>
          </p:txBody>
        </p:sp>
      </p:grpSp>
      <p:grpSp>
        <p:nvGrpSpPr>
          <p:cNvPr id="74" name="Gruppieren 73">
            <a:extLst>
              <a:ext uri="{FF2B5EF4-FFF2-40B4-BE49-F238E27FC236}">
                <a16:creationId xmlns:a16="http://schemas.microsoft.com/office/drawing/2014/main" id="{B3F4C9A3-82FD-EE08-6B41-DA21294270DC}"/>
              </a:ext>
            </a:extLst>
          </p:cNvPr>
          <p:cNvGrpSpPr/>
          <p:nvPr/>
        </p:nvGrpSpPr>
        <p:grpSpPr>
          <a:xfrm>
            <a:off x="6350637" y="3557504"/>
            <a:ext cx="865759" cy="1379769"/>
            <a:chOff x="6540949" y="3649342"/>
            <a:chExt cx="865759" cy="1379769"/>
          </a:xfrm>
        </p:grpSpPr>
        <p:sp>
          <p:nvSpPr>
            <p:cNvPr id="16" name="Rechteck 15">
              <a:extLst>
                <a:ext uri="{FF2B5EF4-FFF2-40B4-BE49-F238E27FC236}">
                  <a16:creationId xmlns:a16="http://schemas.microsoft.com/office/drawing/2014/main" id="{683405A9-0863-2EDE-8D92-C804859AC7E6}"/>
                </a:ext>
              </a:extLst>
            </p:cNvPr>
            <p:cNvSpPr/>
            <p:nvPr/>
          </p:nvSpPr>
          <p:spPr>
            <a:xfrm rot="5400000">
              <a:off x="6588400" y="4029617"/>
              <a:ext cx="894040"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18" name="Rechteck 17">
              <a:extLst>
                <a:ext uri="{FF2B5EF4-FFF2-40B4-BE49-F238E27FC236}">
                  <a16:creationId xmlns:a16="http://schemas.microsoft.com/office/drawing/2014/main" id="{B7CB0E5A-FB2A-167C-D045-EA5AD9A3719E}"/>
                </a:ext>
              </a:extLst>
            </p:cNvPr>
            <p:cNvSpPr/>
            <p:nvPr/>
          </p:nvSpPr>
          <p:spPr>
            <a:xfrm rot="5400000">
              <a:off x="6818586" y="4029617"/>
              <a:ext cx="894040"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19" name="Rechteck 18">
              <a:extLst>
                <a:ext uri="{FF2B5EF4-FFF2-40B4-BE49-F238E27FC236}">
                  <a16:creationId xmlns:a16="http://schemas.microsoft.com/office/drawing/2014/main" id="{949875BD-E161-5945-C12E-EB131F735E9C}"/>
                </a:ext>
              </a:extLst>
            </p:cNvPr>
            <p:cNvSpPr/>
            <p:nvPr/>
          </p:nvSpPr>
          <p:spPr>
            <a:xfrm rot="5400000">
              <a:off x="6434368" y="3805175"/>
              <a:ext cx="445153"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35" name="Textfeld 34">
              <a:extLst>
                <a:ext uri="{FF2B5EF4-FFF2-40B4-BE49-F238E27FC236}">
                  <a16:creationId xmlns:a16="http://schemas.microsoft.com/office/drawing/2014/main" id="{4B136806-6BC3-723A-8411-7BE2F5356406}"/>
                </a:ext>
              </a:extLst>
            </p:cNvPr>
            <p:cNvSpPr txBox="1"/>
            <p:nvPr/>
          </p:nvSpPr>
          <p:spPr>
            <a:xfrm rot="5400000">
              <a:off x="6291682" y="4308970"/>
              <a:ext cx="760144" cy="261610"/>
            </a:xfrm>
            <a:prstGeom prst="rect">
              <a:avLst/>
            </a:prstGeom>
            <a:noFill/>
          </p:spPr>
          <p:txBody>
            <a:bodyPr wrap="none" rtlCol="0">
              <a:spAutoFit/>
            </a:bodyPr>
            <a:lstStyle/>
            <a:p>
              <a:r>
                <a:rPr lang="en-US" sz="1100" dirty="0" err="1"/>
                <a:t>rowOffset</a:t>
              </a:r>
              <a:endParaRPr lang="en-US" sz="1100" dirty="0"/>
            </a:p>
          </p:txBody>
        </p:sp>
        <p:sp>
          <p:nvSpPr>
            <p:cNvPr id="36" name="Textfeld 35">
              <a:extLst>
                <a:ext uri="{FF2B5EF4-FFF2-40B4-BE49-F238E27FC236}">
                  <a16:creationId xmlns:a16="http://schemas.microsoft.com/office/drawing/2014/main" id="{384C08A1-FB78-BD87-46C4-2A6A2F6B96A6}"/>
                </a:ext>
              </a:extLst>
            </p:cNvPr>
            <p:cNvSpPr txBox="1"/>
            <p:nvPr/>
          </p:nvSpPr>
          <p:spPr>
            <a:xfrm rot="5400000">
              <a:off x="6808812" y="4638459"/>
              <a:ext cx="519694" cy="261610"/>
            </a:xfrm>
            <a:prstGeom prst="rect">
              <a:avLst/>
            </a:prstGeom>
            <a:noFill/>
          </p:spPr>
          <p:txBody>
            <a:bodyPr wrap="none" rtlCol="0">
              <a:spAutoFit/>
            </a:bodyPr>
            <a:lstStyle/>
            <a:p>
              <a:r>
                <a:rPr lang="en-US" sz="1100" dirty="0" err="1"/>
                <a:t>colIdx</a:t>
              </a:r>
              <a:endParaRPr lang="en-US" sz="1100" dirty="0"/>
            </a:p>
          </p:txBody>
        </p:sp>
        <p:sp>
          <p:nvSpPr>
            <p:cNvPr id="37" name="Textfeld 36">
              <a:extLst>
                <a:ext uri="{FF2B5EF4-FFF2-40B4-BE49-F238E27FC236}">
                  <a16:creationId xmlns:a16="http://schemas.microsoft.com/office/drawing/2014/main" id="{2E06DEE4-9B27-7C38-6E9B-A18D6AF1B74F}"/>
                </a:ext>
              </a:extLst>
            </p:cNvPr>
            <p:cNvSpPr txBox="1"/>
            <p:nvPr/>
          </p:nvSpPr>
          <p:spPr>
            <a:xfrm rot="5400000">
              <a:off x="7029681" y="4636263"/>
              <a:ext cx="492443" cy="261610"/>
            </a:xfrm>
            <a:prstGeom prst="rect">
              <a:avLst/>
            </a:prstGeom>
            <a:noFill/>
          </p:spPr>
          <p:txBody>
            <a:bodyPr wrap="none" rtlCol="0">
              <a:spAutoFit/>
            </a:bodyPr>
            <a:lstStyle/>
            <a:p>
              <a:r>
                <a:rPr lang="en-US" sz="1100" dirty="0"/>
                <a:t>value</a:t>
              </a:r>
            </a:p>
          </p:txBody>
        </p:sp>
        <p:cxnSp>
          <p:nvCxnSpPr>
            <p:cNvPr id="53" name="Gerade Verbindung mit Pfeil 52">
              <a:extLst>
                <a:ext uri="{FF2B5EF4-FFF2-40B4-BE49-F238E27FC236}">
                  <a16:creationId xmlns:a16="http://schemas.microsoft.com/office/drawing/2014/main" id="{4CCAE1EF-D732-AD85-E184-08D51F20A4E7}"/>
                </a:ext>
              </a:extLst>
            </p:cNvPr>
            <p:cNvCxnSpPr/>
            <p:nvPr/>
          </p:nvCxnSpPr>
          <p:spPr>
            <a:xfrm>
              <a:off x="6765925" y="3684518"/>
              <a:ext cx="171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E52019FD-7E7A-7B56-C0E9-5FCC1F1EBE88}"/>
                </a:ext>
              </a:extLst>
            </p:cNvPr>
            <p:cNvCxnSpPr>
              <a:cxnSpLocks/>
            </p:cNvCxnSpPr>
            <p:nvPr/>
          </p:nvCxnSpPr>
          <p:spPr>
            <a:xfrm>
              <a:off x="6765925" y="3864803"/>
              <a:ext cx="171929" cy="11913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4B880C94-C224-921D-4399-09C02F6B9CFA}"/>
                </a:ext>
              </a:extLst>
            </p:cNvPr>
            <p:cNvCxnSpPr>
              <a:cxnSpLocks/>
            </p:cNvCxnSpPr>
            <p:nvPr/>
          </p:nvCxnSpPr>
          <p:spPr>
            <a:xfrm>
              <a:off x="6761251" y="4069974"/>
              <a:ext cx="176603" cy="47005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uppieren 74">
            <a:extLst>
              <a:ext uri="{FF2B5EF4-FFF2-40B4-BE49-F238E27FC236}">
                <a16:creationId xmlns:a16="http://schemas.microsoft.com/office/drawing/2014/main" id="{88465EF2-16F8-8737-E92D-33C91E3E8AF1}"/>
              </a:ext>
            </a:extLst>
          </p:cNvPr>
          <p:cNvGrpSpPr/>
          <p:nvPr/>
        </p:nvGrpSpPr>
        <p:grpSpPr>
          <a:xfrm>
            <a:off x="7654100" y="3521772"/>
            <a:ext cx="1325945" cy="1225835"/>
            <a:chOff x="7870129" y="3649342"/>
            <a:chExt cx="1325945" cy="1225835"/>
          </a:xfrm>
        </p:grpSpPr>
        <p:sp>
          <p:nvSpPr>
            <p:cNvPr id="26" name="Rechteck 25">
              <a:extLst>
                <a:ext uri="{FF2B5EF4-FFF2-40B4-BE49-F238E27FC236}">
                  <a16:creationId xmlns:a16="http://schemas.microsoft.com/office/drawing/2014/main" id="{33AC2AAB-1780-3E08-C2DD-A2D3E3C0C947}"/>
                </a:ext>
              </a:extLst>
            </p:cNvPr>
            <p:cNvSpPr/>
            <p:nvPr/>
          </p:nvSpPr>
          <p:spPr>
            <a:xfrm rot="5400000">
              <a:off x="7755628" y="3871189"/>
              <a:ext cx="445153"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27" name="Rechteck 26">
              <a:extLst>
                <a:ext uri="{FF2B5EF4-FFF2-40B4-BE49-F238E27FC236}">
                  <a16:creationId xmlns:a16="http://schemas.microsoft.com/office/drawing/2014/main" id="{6E09436B-36B3-3DAD-0FD5-9F0BCDDC488D}"/>
                </a:ext>
              </a:extLst>
            </p:cNvPr>
            <p:cNvSpPr/>
            <p:nvPr/>
          </p:nvSpPr>
          <p:spPr>
            <a:xfrm>
              <a:off x="8280857" y="3731313"/>
              <a:ext cx="445153"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28" name="Rechteck 27">
              <a:extLst>
                <a:ext uri="{FF2B5EF4-FFF2-40B4-BE49-F238E27FC236}">
                  <a16:creationId xmlns:a16="http://schemas.microsoft.com/office/drawing/2014/main" id="{1569069E-61D5-E457-DC08-123A0258109F}"/>
                </a:ext>
              </a:extLst>
            </p:cNvPr>
            <p:cNvSpPr/>
            <p:nvPr/>
          </p:nvSpPr>
          <p:spPr>
            <a:xfrm>
              <a:off x="8280856" y="3903232"/>
              <a:ext cx="445153"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29" name="Rechteck 28">
              <a:extLst>
                <a:ext uri="{FF2B5EF4-FFF2-40B4-BE49-F238E27FC236}">
                  <a16:creationId xmlns:a16="http://schemas.microsoft.com/office/drawing/2014/main" id="{AD785EDF-E4E7-E24E-46BA-B40EA888D927}"/>
                </a:ext>
              </a:extLst>
            </p:cNvPr>
            <p:cNvSpPr/>
            <p:nvPr/>
          </p:nvSpPr>
          <p:spPr>
            <a:xfrm>
              <a:off x="8280417" y="4215990"/>
              <a:ext cx="239555"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30" name="Rechteck 29">
              <a:extLst>
                <a:ext uri="{FF2B5EF4-FFF2-40B4-BE49-F238E27FC236}">
                  <a16:creationId xmlns:a16="http://schemas.microsoft.com/office/drawing/2014/main" id="{EFCA0381-451F-33D0-0598-92C8FFE83594}"/>
                </a:ext>
              </a:extLst>
            </p:cNvPr>
            <p:cNvSpPr/>
            <p:nvPr/>
          </p:nvSpPr>
          <p:spPr>
            <a:xfrm>
              <a:off x="8280416" y="4387909"/>
              <a:ext cx="239555"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38" name="Textfeld 37">
              <a:extLst>
                <a:ext uri="{FF2B5EF4-FFF2-40B4-BE49-F238E27FC236}">
                  <a16:creationId xmlns:a16="http://schemas.microsoft.com/office/drawing/2014/main" id="{78B46DCA-8651-2CE6-82BA-318965E5808F}"/>
                </a:ext>
              </a:extLst>
            </p:cNvPr>
            <p:cNvSpPr txBox="1"/>
            <p:nvPr/>
          </p:nvSpPr>
          <p:spPr>
            <a:xfrm rot="5400000">
              <a:off x="7620862" y="4364300"/>
              <a:ext cx="760144" cy="261610"/>
            </a:xfrm>
            <a:prstGeom prst="rect">
              <a:avLst/>
            </a:prstGeom>
            <a:noFill/>
          </p:spPr>
          <p:txBody>
            <a:bodyPr wrap="none" rtlCol="0">
              <a:spAutoFit/>
            </a:bodyPr>
            <a:lstStyle/>
            <a:p>
              <a:r>
                <a:rPr lang="en-US" sz="1100" dirty="0" err="1"/>
                <a:t>rowOffset</a:t>
              </a:r>
              <a:endParaRPr lang="en-US" sz="1100" dirty="0"/>
            </a:p>
          </p:txBody>
        </p:sp>
        <p:sp>
          <p:nvSpPr>
            <p:cNvPr id="39" name="Textfeld 38">
              <a:extLst>
                <a:ext uri="{FF2B5EF4-FFF2-40B4-BE49-F238E27FC236}">
                  <a16:creationId xmlns:a16="http://schemas.microsoft.com/office/drawing/2014/main" id="{91067459-4113-C704-9A8F-0704FD4771EE}"/>
                </a:ext>
              </a:extLst>
            </p:cNvPr>
            <p:cNvSpPr txBox="1"/>
            <p:nvPr/>
          </p:nvSpPr>
          <p:spPr>
            <a:xfrm>
              <a:off x="8676380" y="3649342"/>
              <a:ext cx="519694" cy="261610"/>
            </a:xfrm>
            <a:prstGeom prst="rect">
              <a:avLst/>
            </a:prstGeom>
            <a:noFill/>
          </p:spPr>
          <p:txBody>
            <a:bodyPr wrap="none" rtlCol="0">
              <a:spAutoFit/>
            </a:bodyPr>
            <a:lstStyle/>
            <a:p>
              <a:r>
                <a:rPr lang="en-US" sz="1100" dirty="0" err="1"/>
                <a:t>colIdx</a:t>
              </a:r>
              <a:endParaRPr lang="en-US" sz="1100" dirty="0"/>
            </a:p>
          </p:txBody>
        </p:sp>
        <p:sp>
          <p:nvSpPr>
            <p:cNvPr id="40" name="Textfeld 39">
              <a:extLst>
                <a:ext uri="{FF2B5EF4-FFF2-40B4-BE49-F238E27FC236}">
                  <a16:creationId xmlns:a16="http://schemas.microsoft.com/office/drawing/2014/main" id="{EFA6854E-10DB-CED9-298F-44BB0B378919}"/>
                </a:ext>
              </a:extLst>
            </p:cNvPr>
            <p:cNvSpPr txBox="1"/>
            <p:nvPr/>
          </p:nvSpPr>
          <p:spPr>
            <a:xfrm>
              <a:off x="8676380" y="3815969"/>
              <a:ext cx="492443" cy="261610"/>
            </a:xfrm>
            <a:prstGeom prst="rect">
              <a:avLst/>
            </a:prstGeom>
            <a:noFill/>
          </p:spPr>
          <p:txBody>
            <a:bodyPr wrap="none" rtlCol="0">
              <a:spAutoFit/>
            </a:bodyPr>
            <a:lstStyle/>
            <a:p>
              <a:r>
                <a:rPr lang="en-US" sz="1100" dirty="0"/>
                <a:t>value</a:t>
              </a:r>
            </a:p>
          </p:txBody>
        </p:sp>
        <p:sp>
          <p:nvSpPr>
            <p:cNvPr id="41" name="Textfeld 40">
              <a:extLst>
                <a:ext uri="{FF2B5EF4-FFF2-40B4-BE49-F238E27FC236}">
                  <a16:creationId xmlns:a16="http://schemas.microsoft.com/office/drawing/2014/main" id="{5564A335-9201-EC61-C7B7-9D59242C7ECB}"/>
                </a:ext>
              </a:extLst>
            </p:cNvPr>
            <p:cNvSpPr txBox="1"/>
            <p:nvPr/>
          </p:nvSpPr>
          <p:spPr>
            <a:xfrm>
              <a:off x="8470111" y="4127735"/>
              <a:ext cx="519694" cy="261610"/>
            </a:xfrm>
            <a:prstGeom prst="rect">
              <a:avLst/>
            </a:prstGeom>
            <a:noFill/>
          </p:spPr>
          <p:txBody>
            <a:bodyPr wrap="none" rtlCol="0">
              <a:spAutoFit/>
            </a:bodyPr>
            <a:lstStyle/>
            <a:p>
              <a:r>
                <a:rPr lang="en-US" sz="1100" dirty="0" err="1"/>
                <a:t>colIdx</a:t>
              </a:r>
              <a:endParaRPr lang="en-US" sz="1100" dirty="0"/>
            </a:p>
          </p:txBody>
        </p:sp>
        <p:sp>
          <p:nvSpPr>
            <p:cNvPr id="42" name="Textfeld 41">
              <a:extLst>
                <a:ext uri="{FF2B5EF4-FFF2-40B4-BE49-F238E27FC236}">
                  <a16:creationId xmlns:a16="http://schemas.microsoft.com/office/drawing/2014/main" id="{61797D66-4B4C-0A6D-5AF3-D57C1D6EDE6F}"/>
                </a:ext>
              </a:extLst>
            </p:cNvPr>
            <p:cNvSpPr txBox="1"/>
            <p:nvPr/>
          </p:nvSpPr>
          <p:spPr>
            <a:xfrm>
              <a:off x="8470111" y="4300745"/>
              <a:ext cx="492443" cy="261610"/>
            </a:xfrm>
            <a:prstGeom prst="rect">
              <a:avLst/>
            </a:prstGeom>
            <a:noFill/>
          </p:spPr>
          <p:txBody>
            <a:bodyPr wrap="none" rtlCol="0">
              <a:spAutoFit/>
            </a:bodyPr>
            <a:lstStyle/>
            <a:p>
              <a:r>
                <a:rPr lang="en-US" sz="1100" dirty="0"/>
                <a:t>value</a:t>
              </a:r>
            </a:p>
          </p:txBody>
        </p:sp>
        <p:cxnSp>
          <p:nvCxnSpPr>
            <p:cNvPr id="58" name="Gerade Verbindung mit Pfeil 57">
              <a:extLst>
                <a:ext uri="{FF2B5EF4-FFF2-40B4-BE49-F238E27FC236}">
                  <a16:creationId xmlns:a16="http://schemas.microsoft.com/office/drawing/2014/main" id="{FE373F2D-EA63-CE79-AE85-C190FAD65CC4}"/>
                </a:ext>
              </a:extLst>
            </p:cNvPr>
            <p:cNvCxnSpPr/>
            <p:nvPr/>
          </p:nvCxnSpPr>
          <p:spPr>
            <a:xfrm>
              <a:off x="8080375" y="3774176"/>
              <a:ext cx="1719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B4798AE0-22AD-9F31-7495-9DA6BEF27BE8}"/>
                </a:ext>
              </a:extLst>
            </p:cNvPr>
            <p:cNvCxnSpPr>
              <a:cxnSpLocks/>
            </p:cNvCxnSpPr>
            <p:nvPr/>
          </p:nvCxnSpPr>
          <p:spPr>
            <a:xfrm>
              <a:off x="8088368" y="4119032"/>
              <a:ext cx="153581" cy="1563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uppieren 75">
            <a:extLst>
              <a:ext uri="{FF2B5EF4-FFF2-40B4-BE49-F238E27FC236}">
                <a16:creationId xmlns:a16="http://schemas.microsoft.com/office/drawing/2014/main" id="{66A1B30E-7D21-1DE4-AFF9-59A7A4DEAB2E}"/>
              </a:ext>
            </a:extLst>
          </p:cNvPr>
          <p:cNvGrpSpPr/>
          <p:nvPr/>
        </p:nvGrpSpPr>
        <p:grpSpPr>
          <a:xfrm>
            <a:off x="9140807" y="3552107"/>
            <a:ext cx="1434562" cy="811993"/>
            <a:chOff x="9448006" y="3407887"/>
            <a:chExt cx="1434562" cy="811993"/>
          </a:xfrm>
        </p:grpSpPr>
        <p:sp>
          <p:nvSpPr>
            <p:cNvPr id="20" name="Rechteck 19">
              <a:extLst>
                <a:ext uri="{FF2B5EF4-FFF2-40B4-BE49-F238E27FC236}">
                  <a16:creationId xmlns:a16="http://schemas.microsoft.com/office/drawing/2014/main" id="{2542B638-E418-F4A1-3D4E-9B5098875B02}"/>
                </a:ext>
              </a:extLst>
            </p:cNvPr>
            <p:cNvSpPr/>
            <p:nvPr/>
          </p:nvSpPr>
          <p:spPr>
            <a:xfrm>
              <a:off x="9448006" y="3804443"/>
              <a:ext cx="894040"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21" name="Rechteck 20">
              <a:extLst>
                <a:ext uri="{FF2B5EF4-FFF2-40B4-BE49-F238E27FC236}">
                  <a16:creationId xmlns:a16="http://schemas.microsoft.com/office/drawing/2014/main" id="{62A66019-052D-DB5F-3B90-49A5C8998949}"/>
                </a:ext>
              </a:extLst>
            </p:cNvPr>
            <p:cNvSpPr/>
            <p:nvPr/>
          </p:nvSpPr>
          <p:spPr>
            <a:xfrm>
              <a:off x="9448006" y="4027717"/>
              <a:ext cx="894040"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22" name="Rechteck 21">
              <a:extLst>
                <a:ext uri="{FF2B5EF4-FFF2-40B4-BE49-F238E27FC236}">
                  <a16:creationId xmlns:a16="http://schemas.microsoft.com/office/drawing/2014/main" id="{7F7E73C4-7BE1-7FDF-1854-C83BFC743E43}"/>
                </a:ext>
              </a:extLst>
            </p:cNvPr>
            <p:cNvSpPr/>
            <p:nvPr/>
          </p:nvSpPr>
          <p:spPr>
            <a:xfrm>
              <a:off x="9448006" y="3473815"/>
              <a:ext cx="445153" cy="1334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43" name="Textfeld 42">
              <a:extLst>
                <a:ext uri="{FF2B5EF4-FFF2-40B4-BE49-F238E27FC236}">
                  <a16:creationId xmlns:a16="http://schemas.microsoft.com/office/drawing/2014/main" id="{49178532-25D7-B072-608B-6626406A988A}"/>
                </a:ext>
              </a:extLst>
            </p:cNvPr>
            <p:cNvSpPr txBox="1"/>
            <p:nvPr/>
          </p:nvSpPr>
          <p:spPr>
            <a:xfrm>
              <a:off x="9856616" y="3407887"/>
              <a:ext cx="700833" cy="261610"/>
            </a:xfrm>
            <a:prstGeom prst="rect">
              <a:avLst/>
            </a:prstGeom>
            <a:noFill/>
          </p:spPr>
          <p:txBody>
            <a:bodyPr wrap="none" rtlCol="0">
              <a:spAutoFit/>
            </a:bodyPr>
            <a:lstStyle/>
            <a:p>
              <a:r>
                <a:rPr lang="en-US" sz="1100" dirty="0" err="1"/>
                <a:t>colOffset</a:t>
              </a:r>
              <a:endParaRPr lang="en-US" sz="1100" dirty="0"/>
            </a:p>
          </p:txBody>
        </p:sp>
        <p:sp>
          <p:nvSpPr>
            <p:cNvPr id="44" name="Textfeld 43">
              <a:extLst>
                <a:ext uri="{FF2B5EF4-FFF2-40B4-BE49-F238E27FC236}">
                  <a16:creationId xmlns:a16="http://schemas.microsoft.com/office/drawing/2014/main" id="{4AA238A7-7B1D-ADE6-5BFC-B16EFB08D4FC}"/>
                </a:ext>
              </a:extLst>
            </p:cNvPr>
            <p:cNvSpPr txBox="1"/>
            <p:nvPr/>
          </p:nvSpPr>
          <p:spPr>
            <a:xfrm>
              <a:off x="10303563" y="3722331"/>
              <a:ext cx="579005" cy="261610"/>
            </a:xfrm>
            <a:prstGeom prst="rect">
              <a:avLst/>
            </a:prstGeom>
            <a:noFill/>
          </p:spPr>
          <p:txBody>
            <a:bodyPr wrap="none" rtlCol="0">
              <a:spAutoFit/>
            </a:bodyPr>
            <a:lstStyle/>
            <a:p>
              <a:r>
                <a:rPr lang="en-US" sz="1100" dirty="0" err="1"/>
                <a:t>rowIdx</a:t>
              </a:r>
              <a:endParaRPr lang="en-US" sz="1100" dirty="0"/>
            </a:p>
          </p:txBody>
        </p:sp>
        <p:sp>
          <p:nvSpPr>
            <p:cNvPr id="45" name="Textfeld 44">
              <a:extLst>
                <a:ext uri="{FF2B5EF4-FFF2-40B4-BE49-F238E27FC236}">
                  <a16:creationId xmlns:a16="http://schemas.microsoft.com/office/drawing/2014/main" id="{66BBB38F-8B4E-BBA8-0E56-29ACC1BB1E7A}"/>
                </a:ext>
              </a:extLst>
            </p:cNvPr>
            <p:cNvSpPr txBox="1"/>
            <p:nvPr/>
          </p:nvSpPr>
          <p:spPr>
            <a:xfrm>
              <a:off x="10303563" y="3958270"/>
              <a:ext cx="492443" cy="261610"/>
            </a:xfrm>
            <a:prstGeom prst="rect">
              <a:avLst/>
            </a:prstGeom>
            <a:noFill/>
          </p:spPr>
          <p:txBody>
            <a:bodyPr wrap="none" rtlCol="0">
              <a:spAutoFit/>
            </a:bodyPr>
            <a:lstStyle/>
            <a:p>
              <a:r>
                <a:rPr lang="en-US" sz="1100" dirty="0"/>
                <a:t>value</a:t>
              </a:r>
            </a:p>
          </p:txBody>
        </p:sp>
        <p:cxnSp>
          <p:nvCxnSpPr>
            <p:cNvPr id="66" name="Gerade Verbindung mit Pfeil 65">
              <a:extLst>
                <a:ext uri="{FF2B5EF4-FFF2-40B4-BE49-F238E27FC236}">
                  <a16:creationId xmlns:a16="http://schemas.microsoft.com/office/drawing/2014/main" id="{771BBCE8-CEA4-49D5-3B06-764C238FEA11}"/>
                </a:ext>
              </a:extLst>
            </p:cNvPr>
            <p:cNvCxnSpPr>
              <a:cxnSpLocks/>
            </p:cNvCxnSpPr>
            <p:nvPr/>
          </p:nvCxnSpPr>
          <p:spPr>
            <a:xfrm>
              <a:off x="9474994" y="3629025"/>
              <a:ext cx="3147" cy="1550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05F8E79A-9649-02C2-7CF8-D91473A984DF}"/>
                </a:ext>
              </a:extLst>
            </p:cNvPr>
            <p:cNvCxnSpPr>
              <a:cxnSpLocks/>
            </p:cNvCxnSpPr>
            <p:nvPr/>
          </p:nvCxnSpPr>
          <p:spPr>
            <a:xfrm>
              <a:off x="9889635" y="3632130"/>
              <a:ext cx="426098" cy="1476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Gerade Verbindung mit Pfeil 71">
              <a:extLst>
                <a:ext uri="{FF2B5EF4-FFF2-40B4-BE49-F238E27FC236}">
                  <a16:creationId xmlns:a16="http://schemas.microsoft.com/office/drawing/2014/main" id="{0D766E46-7989-1CF3-9897-805EC704A301}"/>
                </a:ext>
              </a:extLst>
            </p:cNvPr>
            <p:cNvCxnSpPr>
              <a:cxnSpLocks/>
            </p:cNvCxnSpPr>
            <p:nvPr/>
          </p:nvCxnSpPr>
          <p:spPr>
            <a:xfrm>
              <a:off x="9677803" y="3638989"/>
              <a:ext cx="141009" cy="1351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9" name="Gerade Verbindung mit Pfeil 78">
            <a:extLst>
              <a:ext uri="{FF2B5EF4-FFF2-40B4-BE49-F238E27FC236}">
                <a16:creationId xmlns:a16="http://schemas.microsoft.com/office/drawing/2014/main" id="{34E99447-AA76-19C2-8D3A-CBD8C9A2C91B}"/>
              </a:ext>
            </a:extLst>
          </p:cNvPr>
          <p:cNvCxnSpPr/>
          <p:nvPr/>
        </p:nvCxnSpPr>
        <p:spPr>
          <a:xfrm flipH="1">
            <a:off x="6954785" y="2535382"/>
            <a:ext cx="699315" cy="2909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1C835783-1189-8F19-14EA-68C60D7796C5}"/>
              </a:ext>
            </a:extLst>
          </p:cNvPr>
          <p:cNvCxnSpPr>
            <a:cxnSpLocks/>
          </p:cNvCxnSpPr>
          <p:nvPr/>
        </p:nvCxnSpPr>
        <p:spPr>
          <a:xfrm>
            <a:off x="10139149" y="2548413"/>
            <a:ext cx="699315" cy="29094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B481C806-0708-C8B3-5721-E173E79E4F88}"/>
              </a:ext>
            </a:extLst>
          </p:cNvPr>
          <p:cNvCxnSpPr/>
          <p:nvPr/>
        </p:nvCxnSpPr>
        <p:spPr>
          <a:xfrm flipH="1">
            <a:off x="8287403" y="2572362"/>
            <a:ext cx="212900" cy="253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1CC3E6BA-4A39-8951-D618-DAD4488E08CD}"/>
              </a:ext>
            </a:extLst>
          </p:cNvPr>
          <p:cNvCxnSpPr>
            <a:cxnSpLocks/>
          </p:cNvCxnSpPr>
          <p:nvPr/>
        </p:nvCxnSpPr>
        <p:spPr>
          <a:xfrm>
            <a:off x="9407121" y="2561287"/>
            <a:ext cx="212900" cy="2539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CCDDF19F-CEDA-1903-9950-B54053F04425}"/>
              </a:ext>
            </a:extLst>
          </p:cNvPr>
          <p:cNvPicPr>
            <a:picLocks noChangeAspect="1"/>
          </p:cNvPicPr>
          <p:nvPr/>
        </p:nvPicPr>
        <p:blipFill>
          <a:blip r:embed="rId3"/>
          <a:stretch>
            <a:fillRect/>
          </a:stretch>
        </p:blipFill>
        <p:spPr>
          <a:xfrm>
            <a:off x="9078823" y="423714"/>
            <a:ext cx="1433261" cy="331549"/>
          </a:xfrm>
          <a:prstGeom prst="rect">
            <a:avLst/>
          </a:prstGeom>
        </p:spPr>
      </p:pic>
    </p:spTree>
    <p:extLst>
      <p:ext uri="{BB962C8B-B14F-4D97-AF65-F5344CB8AC3E}">
        <p14:creationId xmlns:p14="http://schemas.microsoft.com/office/powerpoint/2010/main" val="4223443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6DC45424-2850-42F0-342D-B20957AECE1E}"/>
              </a:ext>
            </a:extLst>
          </p:cNvPr>
          <p:cNvSpPr>
            <a:spLocks noGrp="1"/>
          </p:cNvSpPr>
          <p:nvPr>
            <p:ph type="body" sz="quarter" idx="18"/>
          </p:nvPr>
        </p:nvSpPr>
        <p:spPr/>
        <p:txBody>
          <a:bodyPr/>
          <a:lstStyle/>
          <a:p>
            <a:r>
              <a:rPr lang="en-US" dirty="0"/>
              <a:t>Motivation</a:t>
            </a:r>
          </a:p>
          <a:p>
            <a:pPr lvl="1"/>
            <a:r>
              <a:rPr lang="en-US" dirty="0"/>
              <a:t>DAPHNE supports relational operations on frames, and offers a column-major frame representation</a:t>
            </a:r>
          </a:p>
          <a:p>
            <a:pPr lvl="1"/>
            <a:r>
              <a:rPr lang="en-US" dirty="0"/>
              <a:t>Apache Arrow is a widely used framework and exchange format for columnar data; supporting its memory layout in DAPHNE would improve the interoperability with other libraries and tools</a:t>
            </a:r>
          </a:p>
          <a:p>
            <a:pPr lvl="1"/>
            <a:r>
              <a:rPr lang="en-US" dirty="0"/>
              <a:t>In particular, reading Arrow files could become more efficient by avoiding unnecessary conversions</a:t>
            </a:r>
          </a:p>
          <a:p>
            <a:r>
              <a:rPr lang="en-US" dirty="0"/>
              <a:t>Task</a:t>
            </a:r>
            <a:r>
              <a:rPr lang="en-US" b="0" dirty="0"/>
              <a:t> (in C++)</a:t>
            </a:r>
          </a:p>
          <a:p>
            <a:pPr lvl="1"/>
            <a:r>
              <a:rPr lang="en-US" dirty="0"/>
              <a:t>Extend DAPHNE by a new frame data type which uses the memory layout of Apache Arrow</a:t>
            </a:r>
          </a:p>
          <a:p>
            <a:pPr lvl="1"/>
            <a:r>
              <a:rPr lang="en-US" dirty="0"/>
              <a:t>Add kernels for a few relational operations on the Arrow-based frame representation</a:t>
            </a:r>
          </a:p>
          <a:p>
            <a:pPr lvl="1"/>
            <a:r>
              <a:rPr lang="en-US" dirty="0"/>
              <a:t>Add a file reader for Arrow avoiding conversions</a:t>
            </a:r>
          </a:p>
        </p:txBody>
      </p:sp>
      <p:sp>
        <p:nvSpPr>
          <p:cNvPr id="4" name="Textplatzhalter 3">
            <a:extLst>
              <a:ext uri="{FF2B5EF4-FFF2-40B4-BE49-F238E27FC236}">
                <a16:creationId xmlns:a16="http://schemas.microsoft.com/office/drawing/2014/main" id="{D873CD26-221F-89AE-6200-5F27FA56BD1A}"/>
              </a:ext>
            </a:extLst>
          </p:cNvPr>
          <p:cNvSpPr>
            <a:spLocks noGrp="1"/>
          </p:cNvSpPr>
          <p:nvPr>
            <p:ph type="body" sz="quarter" idx="14"/>
          </p:nvPr>
        </p:nvSpPr>
        <p:spPr/>
        <p:txBody>
          <a:bodyPr/>
          <a:lstStyle/>
          <a:p>
            <a:r>
              <a:rPr lang="en-US" dirty="0"/>
              <a:t>#502 Apache Arrow for Data Frames in DAPHNE</a:t>
            </a:r>
          </a:p>
        </p:txBody>
      </p:sp>
      <p:sp>
        <p:nvSpPr>
          <p:cNvPr id="6" name="Textplatzhalter 5">
            <a:extLst>
              <a:ext uri="{FF2B5EF4-FFF2-40B4-BE49-F238E27FC236}">
                <a16:creationId xmlns:a16="http://schemas.microsoft.com/office/drawing/2014/main" id="{B1986A29-E2F4-D05D-1B84-4BAB54471004}"/>
              </a:ext>
            </a:extLst>
          </p:cNvPr>
          <p:cNvSpPr>
            <a:spLocks noGrp="1"/>
          </p:cNvSpPr>
          <p:nvPr>
            <p:ph type="body" sz="quarter" idx="19"/>
          </p:nvPr>
        </p:nvSpPr>
        <p:spPr>
          <a:xfrm>
            <a:off x="6114945" y="4979324"/>
            <a:ext cx="5545201" cy="790101"/>
          </a:xfrm>
        </p:spPr>
        <p:txBody>
          <a:bodyPr/>
          <a:lstStyle/>
          <a:p>
            <a:r>
              <a:rPr lang="en-US" dirty="0"/>
              <a:t>More information &amp; hints</a:t>
            </a:r>
          </a:p>
          <a:p>
            <a:pPr lvl="1"/>
            <a:r>
              <a:rPr lang="en-US" dirty="0">
                <a:hlinkClick r:id="rId2"/>
              </a:rPr>
              <a:t>https://github.com/daphne-eu/daphne/issues/502</a:t>
            </a:r>
            <a:endParaRPr lang="en-US" dirty="0"/>
          </a:p>
        </p:txBody>
      </p:sp>
      <p:pic>
        <p:nvPicPr>
          <p:cNvPr id="3" name="Grafik 2">
            <a:extLst>
              <a:ext uri="{FF2B5EF4-FFF2-40B4-BE49-F238E27FC236}">
                <a16:creationId xmlns:a16="http://schemas.microsoft.com/office/drawing/2014/main" id="{A28AD369-74A6-8913-4C10-C7001C36FF1E}"/>
              </a:ext>
            </a:extLst>
          </p:cNvPr>
          <p:cNvPicPr>
            <a:picLocks noChangeAspect="1"/>
          </p:cNvPicPr>
          <p:nvPr/>
        </p:nvPicPr>
        <p:blipFill rotWithShape="1">
          <a:blip r:embed="rId3"/>
          <a:srcRect l="9814" t="20098" r="10988" b="21998"/>
          <a:stretch/>
        </p:blipFill>
        <p:spPr>
          <a:xfrm>
            <a:off x="10524748" y="2183179"/>
            <a:ext cx="1376211" cy="523220"/>
          </a:xfrm>
          <a:prstGeom prst="rect">
            <a:avLst/>
          </a:prstGeom>
        </p:spPr>
      </p:pic>
      <p:sp>
        <p:nvSpPr>
          <p:cNvPr id="7" name="Rechteck: gefaltete Ecke 6">
            <a:extLst>
              <a:ext uri="{FF2B5EF4-FFF2-40B4-BE49-F238E27FC236}">
                <a16:creationId xmlns:a16="http://schemas.microsoft.com/office/drawing/2014/main" id="{EE9B188B-1879-0D1E-9168-D016F527792F}"/>
              </a:ext>
            </a:extLst>
          </p:cNvPr>
          <p:cNvSpPr/>
          <p:nvPr/>
        </p:nvSpPr>
        <p:spPr>
          <a:xfrm flipV="1">
            <a:off x="7631919" y="3698848"/>
            <a:ext cx="432262" cy="530401"/>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8" name="Rechteck: gefaltete Ecke 7">
            <a:extLst>
              <a:ext uri="{FF2B5EF4-FFF2-40B4-BE49-F238E27FC236}">
                <a16:creationId xmlns:a16="http://schemas.microsoft.com/office/drawing/2014/main" id="{CC733DC4-E740-22D2-C8DB-B18EA27583EB}"/>
              </a:ext>
            </a:extLst>
          </p:cNvPr>
          <p:cNvSpPr/>
          <p:nvPr/>
        </p:nvSpPr>
        <p:spPr>
          <a:xfrm flipV="1">
            <a:off x="9863378" y="3704123"/>
            <a:ext cx="432262" cy="530401"/>
          </a:xfrm>
          <a:prstGeom prst="foldedCorner">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9" name="Textfeld 8">
            <a:extLst>
              <a:ext uri="{FF2B5EF4-FFF2-40B4-BE49-F238E27FC236}">
                <a16:creationId xmlns:a16="http://schemas.microsoft.com/office/drawing/2014/main" id="{BBEA47A1-489F-601F-E51B-E09EED9158F3}"/>
              </a:ext>
            </a:extLst>
          </p:cNvPr>
          <p:cNvSpPr txBox="1"/>
          <p:nvPr/>
        </p:nvSpPr>
        <p:spPr>
          <a:xfrm>
            <a:off x="7208804" y="4229249"/>
            <a:ext cx="1278492" cy="523220"/>
          </a:xfrm>
          <a:prstGeom prst="rect">
            <a:avLst/>
          </a:prstGeom>
          <a:noFill/>
        </p:spPr>
        <p:txBody>
          <a:bodyPr wrap="none" rtlCol="0">
            <a:spAutoFit/>
          </a:bodyPr>
          <a:lstStyle/>
          <a:p>
            <a:pPr algn="ctr"/>
            <a:r>
              <a:rPr lang="en-US" sz="1400" dirty="0"/>
              <a:t>file on disk</a:t>
            </a:r>
            <a:br>
              <a:rPr lang="en-US" sz="1400" dirty="0"/>
            </a:br>
            <a:r>
              <a:rPr lang="en-US" sz="1400" dirty="0"/>
              <a:t>(Arrow format)</a:t>
            </a:r>
          </a:p>
        </p:txBody>
      </p:sp>
      <p:sp>
        <p:nvSpPr>
          <p:cNvPr id="10" name="Textfeld 9">
            <a:extLst>
              <a:ext uri="{FF2B5EF4-FFF2-40B4-BE49-F238E27FC236}">
                <a16:creationId xmlns:a16="http://schemas.microsoft.com/office/drawing/2014/main" id="{2319BE24-7A36-6E64-B739-7C51FF10BC3D}"/>
              </a:ext>
            </a:extLst>
          </p:cNvPr>
          <p:cNvSpPr txBox="1"/>
          <p:nvPr/>
        </p:nvSpPr>
        <p:spPr>
          <a:xfrm>
            <a:off x="9440263" y="4229249"/>
            <a:ext cx="1278492" cy="523220"/>
          </a:xfrm>
          <a:prstGeom prst="rect">
            <a:avLst/>
          </a:prstGeom>
          <a:noFill/>
        </p:spPr>
        <p:txBody>
          <a:bodyPr wrap="none" rtlCol="0">
            <a:spAutoFit/>
          </a:bodyPr>
          <a:lstStyle/>
          <a:p>
            <a:pPr algn="ctr"/>
            <a:r>
              <a:rPr lang="en-US" sz="1400" dirty="0"/>
              <a:t>file on disk</a:t>
            </a:r>
            <a:br>
              <a:rPr lang="en-US" sz="1400" dirty="0"/>
            </a:br>
            <a:r>
              <a:rPr lang="en-US" sz="1400" dirty="0"/>
              <a:t>(Arrow format)</a:t>
            </a:r>
          </a:p>
        </p:txBody>
      </p:sp>
      <p:sp>
        <p:nvSpPr>
          <p:cNvPr id="11" name="Flussdiagramm: Zentralspeicher 10">
            <a:extLst>
              <a:ext uri="{FF2B5EF4-FFF2-40B4-BE49-F238E27FC236}">
                <a16:creationId xmlns:a16="http://schemas.microsoft.com/office/drawing/2014/main" id="{A11EAE1F-C678-1CC7-AE03-0EB080DE3C08}"/>
              </a:ext>
            </a:extLst>
          </p:cNvPr>
          <p:cNvSpPr/>
          <p:nvPr/>
        </p:nvSpPr>
        <p:spPr>
          <a:xfrm>
            <a:off x="7573730" y="2101889"/>
            <a:ext cx="548640" cy="615458"/>
          </a:xfrm>
          <a:prstGeom prst="flowChartInternal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12" name="Flussdiagramm: Zentralspeicher 11">
            <a:extLst>
              <a:ext uri="{FF2B5EF4-FFF2-40B4-BE49-F238E27FC236}">
                <a16:creationId xmlns:a16="http://schemas.microsoft.com/office/drawing/2014/main" id="{0F24A36B-DD70-9E0A-FC0C-406C721426BF}"/>
              </a:ext>
            </a:extLst>
          </p:cNvPr>
          <p:cNvSpPr/>
          <p:nvPr/>
        </p:nvSpPr>
        <p:spPr>
          <a:xfrm>
            <a:off x="9805189" y="2122983"/>
            <a:ext cx="548640" cy="615458"/>
          </a:xfrm>
          <a:prstGeom prst="flowChartInternalStorage">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err="1"/>
          </a:p>
        </p:txBody>
      </p:sp>
      <p:sp>
        <p:nvSpPr>
          <p:cNvPr id="13" name="Pfeil: nach unten 12">
            <a:extLst>
              <a:ext uri="{FF2B5EF4-FFF2-40B4-BE49-F238E27FC236}">
                <a16:creationId xmlns:a16="http://schemas.microsoft.com/office/drawing/2014/main" id="{AA6C878A-86B3-3865-C026-6600ADDCEC08}"/>
              </a:ext>
            </a:extLst>
          </p:cNvPr>
          <p:cNvSpPr/>
          <p:nvPr/>
        </p:nvSpPr>
        <p:spPr>
          <a:xfrm flipV="1">
            <a:off x="7694682" y="3125111"/>
            <a:ext cx="306737" cy="37375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err="1"/>
          </a:p>
        </p:txBody>
      </p:sp>
      <p:sp>
        <p:nvSpPr>
          <p:cNvPr id="14" name="Pfeil: nach unten 13">
            <a:extLst>
              <a:ext uri="{FF2B5EF4-FFF2-40B4-BE49-F238E27FC236}">
                <a16:creationId xmlns:a16="http://schemas.microsoft.com/office/drawing/2014/main" id="{F606CB75-E6B0-FD8D-EB09-340A7EFFFF61}"/>
              </a:ext>
            </a:extLst>
          </p:cNvPr>
          <p:cNvSpPr/>
          <p:nvPr/>
        </p:nvSpPr>
        <p:spPr>
          <a:xfrm flipV="1">
            <a:off x="9926141" y="3135659"/>
            <a:ext cx="306737" cy="37375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err="1"/>
          </a:p>
        </p:txBody>
      </p:sp>
      <p:sp>
        <p:nvSpPr>
          <p:cNvPr id="15" name="Textfeld 14">
            <a:extLst>
              <a:ext uri="{FF2B5EF4-FFF2-40B4-BE49-F238E27FC236}">
                <a16:creationId xmlns:a16="http://schemas.microsoft.com/office/drawing/2014/main" id="{C9F6DB7A-57C8-D4B1-38EC-6BE3199020B4}"/>
              </a:ext>
            </a:extLst>
          </p:cNvPr>
          <p:cNvSpPr txBox="1"/>
          <p:nvPr/>
        </p:nvSpPr>
        <p:spPr>
          <a:xfrm>
            <a:off x="6966109" y="3067710"/>
            <a:ext cx="737959" cy="523220"/>
          </a:xfrm>
          <a:prstGeom prst="rect">
            <a:avLst/>
          </a:prstGeom>
          <a:noFill/>
        </p:spPr>
        <p:txBody>
          <a:bodyPr wrap="none" rtlCol="0">
            <a:spAutoFit/>
          </a:bodyPr>
          <a:lstStyle/>
          <a:p>
            <a:pPr algn="r"/>
            <a:r>
              <a:rPr lang="en-US" sz="1400" dirty="0"/>
              <a:t>read &amp;</a:t>
            </a:r>
            <a:br>
              <a:rPr lang="en-US" sz="1400" dirty="0"/>
            </a:br>
            <a:r>
              <a:rPr lang="en-US" sz="1400" dirty="0"/>
              <a:t>convert</a:t>
            </a:r>
          </a:p>
        </p:txBody>
      </p:sp>
      <p:sp>
        <p:nvSpPr>
          <p:cNvPr id="16" name="Textfeld 15">
            <a:extLst>
              <a:ext uri="{FF2B5EF4-FFF2-40B4-BE49-F238E27FC236}">
                <a16:creationId xmlns:a16="http://schemas.microsoft.com/office/drawing/2014/main" id="{A67A9BCF-06F8-37A4-CF60-981A22E39061}"/>
              </a:ext>
            </a:extLst>
          </p:cNvPr>
          <p:cNvSpPr txBox="1"/>
          <p:nvPr/>
        </p:nvSpPr>
        <p:spPr>
          <a:xfrm>
            <a:off x="8979560" y="3067710"/>
            <a:ext cx="967188" cy="523220"/>
          </a:xfrm>
          <a:prstGeom prst="rect">
            <a:avLst/>
          </a:prstGeom>
          <a:noFill/>
        </p:spPr>
        <p:txBody>
          <a:bodyPr wrap="none" rtlCol="0">
            <a:spAutoFit/>
          </a:bodyPr>
          <a:lstStyle/>
          <a:p>
            <a:pPr algn="r"/>
            <a:r>
              <a:rPr lang="en-US" sz="1400" dirty="0"/>
              <a:t>read &amp;</a:t>
            </a:r>
            <a:br>
              <a:rPr lang="en-US" sz="1400" dirty="0"/>
            </a:br>
            <a:r>
              <a:rPr lang="en-US" sz="1400" dirty="0">
                <a:solidFill>
                  <a:schemeClr val="accent1"/>
                </a:solidFill>
              </a:rPr>
              <a:t>no</a:t>
            </a:r>
            <a:r>
              <a:rPr lang="en-US" sz="1400" dirty="0"/>
              <a:t> convert</a:t>
            </a:r>
          </a:p>
        </p:txBody>
      </p:sp>
      <p:sp>
        <p:nvSpPr>
          <p:cNvPr id="17" name="Textfeld 16">
            <a:extLst>
              <a:ext uri="{FF2B5EF4-FFF2-40B4-BE49-F238E27FC236}">
                <a16:creationId xmlns:a16="http://schemas.microsoft.com/office/drawing/2014/main" id="{1421B594-CEA1-E232-D705-AFFC2E17AE6D}"/>
              </a:ext>
            </a:extLst>
          </p:cNvPr>
          <p:cNvSpPr txBox="1"/>
          <p:nvPr/>
        </p:nvSpPr>
        <p:spPr>
          <a:xfrm>
            <a:off x="7209029" y="2717345"/>
            <a:ext cx="1278043" cy="307777"/>
          </a:xfrm>
          <a:prstGeom prst="rect">
            <a:avLst/>
          </a:prstGeom>
          <a:noFill/>
        </p:spPr>
        <p:txBody>
          <a:bodyPr wrap="none" rtlCol="0">
            <a:spAutoFit/>
          </a:bodyPr>
          <a:lstStyle/>
          <a:p>
            <a:pPr algn="ctr"/>
            <a:r>
              <a:rPr lang="en-US" sz="1400" dirty="0"/>
              <a:t>DAPHNE frame</a:t>
            </a:r>
          </a:p>
        </p:txBody>
      </p:sp>
      <p:sp>
        <p:nvSpPr>
          <p:cNvPr id="18" name="Textfeld 17">
            <a:extLst>
              <a:ext uri="{FF2B5EF4-FFF2-40B4-BE49-F238E27FC236}">
                <a16:creationId xmlns:a16="http://schemas.microsoft.com/office/drawing/2014/main" id="{B34F15A5-986F-D80C-733E-635DC2903C42}"/>
              </a:ext>
            </a:extLst>
          </p:cNvPr>
          <p:cNvSpPr txBox="1"/>
          <p:nvPr/>
        </p:nvSpPr>
        <p:spPr>
          <a:xfrm>
            <a:off x="9526729" y="2733166"/>
            <a:ext cx="1105560" cy="307777"/>
          </a:xfrm>
          <a:prstGeom prst="rect">
            <a:avLst/>
          </a:prstGeom>
          <a:noFill/>
        </p:spPr>
        <p:txBody>
          <a:bodyPr wrap="none" rtlCol="0">
            <a:spAutoFit/>
          </a:bodyPr>
          <a:lstStyle/>
          <a:p>
            <a:pPr algn="ctr"/>
            <a:r>
              <a:rPr lang="en-US" sz="1400" dirty="0"/>
              <a:t>Arrow frame</a:t>
            </a:r>
          </a:p>
        </p:txBody>
      </p:sp>
      <p:sp>
        <p:nvSpPr>
          <p:cNvPr id="19" name="Pfeil: nach unten 18">
            <a:extLst>
              <a:ext uri="{FF2B5EF4-FFF2-40B4-BE49-F238E27FC236}">
                <a16:creationId xmlns:a16="http://schemas.microsoft.com/office/drawing/2014/main" id="{AF5A3091-5F5C-DC4D-7C2C-8E4117609948}"/>
              </a:ext>
            </a:extLst>
          </p:cNvPr>
          <p:cNvSpPr/>
          <p:nvPr/>
        </p:nvSpPr>
        <p:spPr>
          <a:xfrm flipV="1">
            <a:off x="7694682" y="1528152"/>
            <a:ext cx="306737" cy="37375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err="1"/>
          </a:p>
        </p:txBody>
      </p:sp>
      <p:sp>
        <p:nvSpPr>
          <p:cNvPr id="20" name="Pfeil: nach unten 19">
            <a:extLst>
              <a:ext uri="{FF2B5EF4-FFF2-40B4-BE49-F238E27FC236}">
                <a16:creationId xmlns:a16="http://schemas.microsoft.com/office/drawing/2014/main" id="{AABD42B6-8B58-D0C5-1F77-41C44E5BCC33}"/>
              </a:ext>
            </a:extLst>
          </p:cNvPr>
          <p:cNvSpPr/>
          <p:nvPr/>
        </p:nvSpPr>
        <p:spPr>
          <a:xfrm flipV="1">
            <a:off x="9926141" y="1554519"/>
            <a:ext cx="306737" cy="373757"/>
          </a:xfrm>
          <a:prstGeom prst="down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err="1"/>
          </a:p>
        </p:txBody>
      </p:sp>
      <p:sp>
        <p:nvSpPr>
          <p:cNvPr id="21" name="Textfeld 20">
            <a:extLst>
              <a:ext uri="{FF2B5EF4-FFF2-40B4-BE49-F238E27FC236}">
                <a16:creationId xmlns:a16="http://schemas.microsoft.com/office/drawing/2014/main" id="{AB542CEF-8465-9A87-C662-78EAC4D8BB30}"/>
              </a:ext>
            </a:extLst>
          </p:cNvPr>
          <p:cNvSpPr txBox="1"/>
          <p:nvPr/>
        </p:nvSpPr>
        <p:spPr>
          <a:xfrm>
            <a:off x="6943835" y="1570899"/>
            <a:ext cx="739626" cy="307777"/>
          </a:xfrm>
          <a:prstGeom prst="rect">
            <a:avLst/>
          </a:prstGeom>
          <a:noFill/>
        </p:spPr>
        <p:txBody>
          <a:bodyPr wrap="none" rtlCol="0">
            <a:spAutoFit/>
          </a:bodyPr>
          <a:lstStyle/>
          <a:p>
            <a:pPr algn="r"/>
            <a:r>
              <a:rPr lang="en-US" sz="1400" dirty="0"/>
              <a:t>process</a:t>
            </a:r>
          </a:p>
        </p:txBody>
      </p:sp>
      <p:sp>
        <p:nvSpPr>
          <p:cNvPr id="22" name="Textfeld 21">
            <a:extLst>
              <a:ext uri="{FF2B5EF4-FFF2-40B4-BE49-F238E27FC236}">
                <a16:creationId xmlns:a16="http://schemas.microsoft.com/office/drawing/2014/main" id="{DED0DF50-413D-5D4F-675C-1A4DBFF7B18D}"/>
              </a:ext>
            </a:extLst>
          </p:cNvPr>
          <p:cNvSpPr txBox="1"/>
          <p:nvPr/>
        </p:nvSpPr>
        <p:spPr>
          <a:xfrm>
            <a:off x="9186515" y="1570899"/>
            <a:ext cx="739626" cy="307777"/>
          </a:xfrm>
          <a:prstGeom prst="rect">
            <a:avLst/>
          </a:prstGeom>
          <a:noFill/>
        </p:spPr>
        <p:txBody>
          <a:bodyPr wrap="none" rtlCol="0">
            <a:spAutoFit/>
          </a:bodyPr>
          <a:lstStyle/>
          <a:p>
            <a:pPr algn="r"/>
            <a:r>
              <a:rPr lang="en-US" sz="1400" dirty="0"/>
              <a:t>process</a:t>
            </a:r>
          </a:p>
        </p:txBody>
      </p:sp>
      <p:pic>
        <p:nvPicPr>
          <p:cNvPr id="2" name="Grafik 1">
            <a:extLst>
              <a:ext uri="{FF2B5EF4-FFF2-40B4-BE49-F238E27FC236}">
                <a16:creationId xmlns:a16="http://schemas.microsoft.com/office/drawing/2014/main" id="{45D89DCF-B985-5D73-64EA-2B2CF2084447}"/>
              </a:ext>
            </a:extLst>
          </p:cNvPr>
          <p:cNvPicPr>
            <a:picLocks noChangeAspect="1"/>
          </p:cNvPicPr>
          <p:nvPr/>
        </p:nvPicPr>
        <p:blipFill>
          <a:blip r:embed="rId4"/>
          <a:stretch>
            <a:fillRect/>
          </a:stretch>
        </p:blipFill>
        <p:spPr>
          <a:xfrm>
            <a:off x="9078823" y="423714"/>
            <a:ext cx="1433261" cy="331549"/>
          </a:xfrm>
          <a:prstGeom prst="rect">
            <a:avLst/>
          </a:prstGeom>
        </p:spPr>
      </p:pic>
    </p:spTree>
    <p:extLst>
      <p:ext uri="{BB962C8B-B14F-4D97-AF65-F5344CB8AC3E}">
        <p14:creationId xmlns:p14="http://schemas.microsoft.com/office/powerpoint/2010/main" val="814665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54B074A-A133-D94F-831B-5B9D3E2DC115}"/>
              </a:ext>
            </a:extLst>
          </p:cNvPr>
          <p:cNvSpPr>
            <a:spLocks noGrp="1"/>
          </p:cNvSpPr>
          <p:nvPr>
            <p:ph type="body" sz="quarter" idx="18"/>
          </p:nvPr>
        </p:nvSpPr>
        <p:spPr/>
        <p:txBody>
          <a:bodyPr/>
          <a:lstStyle/>
          <a:p>
            <a:r>
              <a:rPr lang="en-US" dirty="0"/>
              <a:t>Improvements to Vectorized Engine and Operator Fusion</a:t>
            </a:r>
          </a:p>
          <a:p>
            <a:r>
              <a:rPr lang="en-US" dirty="0" err="1"/>
              <a:t>DaphneDSL</a:t>
            </a:r>
            <a:r>
              <a:rPr lang="en-US" dirty="0"/>
              <a:t> UDFs in Other Languages (e.g., Python, C++)</a:t>
            </a:r>
          </a:p>
          <a:p>
            <a:r>
              <a:rPr lang="en-US" dirty="0"/>
              <a:t>Comprehensive Test Suite (Unit Tests and Script-Level Tests, DSL Fuzzing)</a:t>
            </a:r>
          </a:p>
        </p:txBody>
      </p:sp>
      <p:sp>
        <p:nvSpPr>
          <p:cNvPr id="3" name="Textplatzhalter 2">
            <a:extLst>
              <a:ext uri="{FF2B5EF4-FFF2-40B4-BE49-F238E27FC236}">
                <a16:creationId xmlns:a16="http://schemas.microsoft.com/office/drawing/2014/main" id="{11CADF0C-8C2D-5EF0-4B73-8BDA6104339E}"/>
              </a:ext>
            </a:extLst>
          </p:cNvPr>
          <p:cNvSpPr>
            <a:spLocks noGrp="1"/>
          </p:cNvSpPr>
          <p:nvPr>
            <p:ph type="body" sz="quarter" idx="14"/>
          </p:nvPr>
        </p:nvSpPr>
        <p:spPr/>
        <p:txBody>
          <a:bodyPr/>
          <a:lstStyle/>
          <a:p>
            <a:r>
              <a:rPr lang="en-US" dirty="0"/>
              <a:t>More Topics in DAPHNE</a:t>
            </a:r>
          </a:p>
        </p:txBody>
      </p:sp>
      <p:pic>
        <p:nvPicPr>
          <p:cNvPr id="4" name="Grafik 3">
            <a:extLst>
              <a:ext uri="{FF2B5EF4-FFF2-40B4-BE49-F238E27FC236}">
                <a16:creationId xmlns:a16="http://schemas.microsoft.com/office/drawing/2014/main" id="{AE59AA8B-F9B5-47E4-6643-33BDB3C1442C}"/>
              </a:ext>
            </a:extLst>
          </p:cNvPr>
          <p:cNvPicPr>
            <a:picLocks noChangeAspect="1"/>
          </p:cNvPicPr>
          <p:nvPr/>
        </p:nvPicPr>
        <p:blipFill>
          <a:blip r:embed="rId2"/>
          <a:stretch>
            <a:fillRect/>
          </a:stretch>
        </p:blipFill>
        <p:spPr>
          <a:xfrm>
            <a:off x="9078823" y="423714"/>
            <a:ext cx="1433261" cy="331549"/>
          </a:xfrm>
          <a:prstGeom prst="rect">
            <a:avLst/>
          </a:prstGeom>
        </p:spPr>
      </p:pic>
    </p:spTree>
    <p:extLst>
      <p:ext uri="{BB962C8B-B14F-4D97-AF65-F5344CB8AC3E}">
        <p14:creationId xmlns:p14="http://schemas.microsoft.com/office/powerpoint/2010/main" val="759427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4F1CDDE-0F2A-3C1A-82A5-15BA15F599A5}"/>
              </a:ext>
            </a:extLst>
          </p:cNvPr>
          <p:cNvSpPr>
            <a:spLocks noGrp="1"/>
          </p:cNvSpPr>
          <p:nvPr>
            <p:ph type="body" sz="quarter" idx="18"/>
          </p:nvPr>
        </p:nvSpPr>
        <p:spPr/>
        <p:txBody>
          <a:bodyPr/>
          <a:lstStyle/>
          <a:p>
            <a:r>
              <a:rPr lang="en-US" dirty="0"/>
              <a:t>Motivation</a:t>
            </a:r>
          </a:p>
          <a:p>
            <a:pPr lvl="1"/>
            <a:r>
              <a:rPr lang="en-US" dirty="0"/>
              <a:t>GCLs are the building blocks of many Graph Convolutional Networks (class of neural network for processing unstructured data representable as a graph)</a:t>
            </a:r>
          </a:p>
          <a:p>
            <a:pPr lvl="1"/>
            <a:r>
              <a:rPr lang="en-US" dirty="0"/>
              <a:t>Applications in social networks, molecular biology, multivariate timeseries</a:t>
            </a:r>
          </a:p>
          <a:p>
            <a:pPr lvl="1"/>
            <a:r>
              <a:rPr lang="en-US" dirty="0"/>
              <a:t>Key design element: pairwise message passing between neighbor nodes</a:t>
            </a:r>
          </a:p>
          <a:p>
            <a:pPr lvl="1"/>
            <a:r>
              <a:rPr lang="en-US" dirty="0"/>
              <a:t>Multiple types of mechanisms for pairwise message passing</a:t>
            </a:r>
          </a:p>
          <a:p>
            <a:r>
              <a:rPr lang="en-US" dirty="0"/>
              <a:t>Task</a:t>
            </a:r>
            <a:r>
              <a:rPr lang="en-US" b="0" dirty="0"/>
              <a:t> (in DML)</a:t>
            </a:r>
          </a:p>
          <a:p>
            <a:pPr lvl="1"/>
            <a:r>
              <a:rPr lang="en-US" dirty="0"/>
              <a:t>Implement the most relevant GCLs in </a:t>
            </a:r>
            <a:r>
              <a:rPr lang="en-US" dirty="0" err="1"/>
              <a:t>SystemDS</a:t>
            </a:r>
            <a:endParaRPr lang="en-US" dirty="0"/>
          </a:p>
          <a:p>
            <a:pPr lvl="1"/>
            <a:r>
              <a:rPr lang="en-US" dirty="0"/>
              <a:t>Benchmark their performance on real-life data</a:t>
            </a:r>
          </a:p>
          <a:p>
            <a:r>
              <a:rPr lang="en-US" dirty="0"/>
              <a:t>More information &amp; hints</a:t>
            </a:r>
          </a:p>
          <a:p>
            <a:pPr lvl="1"/>
            <a:r>
              <a:rPr lang="en-US" dirty="0"/>
              <a:t>tba</a:t>
            </a:r>
          </a:p>
        </p:txBody>
      </p:sp>
      <p:sp>
        <p:nvSpPr>
          <p:cNvPr id="3" name="Textplatzhalter 2">
            <a:extLst>
              <a:ext uri="{FF2B5EF4-FFF2-40B4-BE49-F238E27FC236}">
                <a16:creationId xmlns:a16="http://schemas.microsoft.com/office/drawing/2014/main" id="{C6D0C5D7-B6B1-8DBB-4C41-54B80A038469}"/>
              </a:ext>
            </a:extLst>
          </p:cNvPr>
          <p:cNvSpPr>
            <a:spLocks noGrp="1"/>
          </p:cNvSpPr>
          <p:nvPr>
            <p:ph type="body" sz="quarter" idx="14"/>
          </p:nvPr>
        </p:nvSpPr>
        <p:spPr/>
        <p:txBody>
          <a:bodyPr/>
          <a:lstStyle/>
          <a:p>
            <a:r>
              <a:rPr lang="en-US" dirty="0"/>
              <a:t>Graph Convolutional Layers in </a:t>
            </a:r>
            <a:r>
              <a:rPr lang="en-US" dirty="0" err="1"/>
              <a:t>SystemDS</a:t>
            </a:r>
            <a:endParaRPr lang="en-US" dirty="0"/>
          </a:p>
        </p:txBody>
      </p:sp>
      <p:pic>
        <p:nvPicPr>
          <p:cNvPr id="5" name="Grafik 4">
            <a:extLst>
              <a:ext uri="{FF2B5EF4-FFF2-40B4-BE49-F238E27FC236}">
                <a16:creationId xmlns:a16="http://schemas.microsoft.com/office/drawing/2014/main" id="{D5FD4D9B-A7E0-74D3-8336-47AD2A223F33}"/>
              </a:ext>
            </a:extLst>
          </p:cNvPr>
          <p:cNvPicPr>
            <a:picLocks noChangeAspect="1"/>
          </p:cNvPicPr>
          <p:nvPr/>
        </p:nvPicPr>
        <p:blipFill>
          <a:blip r:embed="rId2"/>
          <a:stretch>
            <a:fillRect/>
          </a:stretch>
        </p:blipFill>
        <p:spPr>
          <a:xfrm>
            <a:off x="9078823" y="430062"/>
            <a:ext cx="1392779" cy="378836"/>
          </a:xfrm>
          <a:prstGeom prst="rect">
            <a:avLst/>
          </a:prstGeom>
        </p:spPr>
      </p:pic>
    </p:spTree>
    <p:extLst>
      <p:ext uri="{BB962C8B-B14F-4D97-AF65-F5344CB8AC3E}">
        <p14:creationId xmlns:p14="http://schemas.microsoft.com/office/powerpoint/2010/main" val="3968418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A7C9F7C-00E3-F7DE-21DA-7EEAD56B91FD}"/>
              </a:ext>
            </a:extLst>
          </p:cNvPr>
          <p:cNvSpPr>
            <a:spLocks noGrp="1"/>
          </p:cNvSpPr>
          <p:nvPr>
            <p:ph type="body" sz="quarter" idx="18"/>
          </p:nvPr>
        </p:nvSpPr>
        <p:spPr/>
        <p:txBody>
          <a:bodyPr/>
          <a:lstStyle/>
          <a:p>
            <a:r>
              <a:rPr lang="en-US" sz="1800" b="0" i="0" u="none" strike="noStrike" baseline="0" dirty="0">
                <a:solidFill>
                  <a:srgbClr val="000000"/>
                </a:solidFill>
                <a:latin typeface="Calibri" panose="020F0502020204030204" pitchFamily="34" charset="0"/>
              </a:rPr>
              <a:t> A typical machine learning (ML) system compiles a high-level script into hybrid execution plans of local, distributed and GPU operations. Understanding these plans are absolutely necessary to implement features in the compilation and runtime stacks. This project aims to build a toolkit that takes an execution plan of Apache </a:t>
            </a:r>
            <a:r>
              <a:rPr lang="en-US" sz="1800" b="0" i="0" u="none" strike="noStrike" baseline="0" dirty="0" err="1">
                <a:solidFill>
                  <a:srgbClr val="000000"/>
                </a:solidFill>
                <a:latin typeface="Calibri" panose="020F0502020204030204" pitchFamily="34" charset="0"/>
              </a:rPr>
              <a:t>SystemDS</a:t>
            </a:r>
            <a:r>
              <a:rPr lang="en-US" sz="1800" b="0" i="0" u="none" strike="noStrike" baseline="0" dirty="0">
                <a:solidFill>
                  <a:srgbClr val="000000"/>
                </a:solidFill>
                <a:latin typeface="Calibri" panose="020F0502020204030204" pitchFamily="34" charset="0"/>
              </a:rPr>
              <a:t> as input and produce a visual structure of the operations. A good example is TensorFlow’s </a:t>
            </a:r>
            <a:r>
              <a:rPr lang="en-US" sz="1800" b="0" i="0" u="none" strike="noStrike" baseline="0" dirty="0" err="1">
                <a:solidFill>
                  <a:srgbClr val="000000"/>
                </a:solidFill>
                <a:latin typeface="Calibri" panose="020F0502020204030204" pitchFamily="34" charset="0"/>
              </a:rPr>
              <a:t>TensorBoard</a:t>
            </a:r>
            <a:r>
              <a:rPr lang="en-US" sz="1800" b="0" i="0" u="none" strike="noStrike" baseline="0" dirty="0">
                <a:solidFill>
                  <a:srgbClr val="000000"/>
                </a:solidFill>
                <a:latin typeface="Calibri" panose="020F0502020204030204" pitchFamily="34" charset="0"/>
              </a:rPr>
              <a:t>. However, unlike </a:t>
            </a:r>
            <a:r>
              <a:rPr lang="en-US" sz="1800" b="0" i="0" u="none" strike="noStrike" baseline="0" dirty="0" err="1">
                <a:solidFill>
                  <a:srgbClr val="000000"/>
                </a:solidFill>
                <a:latin typeface="Calibri" panose="020F0502020204030204" pitchFamily="34" charset="0"/>
              </a:rPr>
              <a:t>TensorBoard</a:t>
            </a:r>
            <a:r>
              <a:rPr lang="en-US" sz="1800" b="0" i="0" u="none" strike="noStrike" baseline="0" dirty="0">
                <a:solidFill>
                  <a:srgbClr val="000000"/>
                </a:solidFill>
                <a:latin typeface="Calibri" panose="020F0502020204030204" pitchFamily="34" charset="0"/>
              </a:rPr>
              <a:t>, this project aims to help the ML system researchers. The visualization may include various metadata associated with the operations such as predicted compute and memory costs, execution modes and instruction order. This visualization will allow the researchers to reason about alternative plans with multiple backends and devices. Furthermore, the toolkit should expose an API to add or remove metadata easily to support future work. </a:t>
            </a:r>
            <a:endParaRPr lang="en-US" dirty="0"/>
          </a:p>
        </p:txBody>
      </p:sp>
      <p:sp>
        <p:nvSpPr>
          <p:cNvPr id="3" name="Textplatzhalter 2">
            <a:extLst>
              <a:ext uri="{FF2B5EF4-FFF2-40B4-BE49-F238E27FC236}">
                <a16:creationId xmlns:a16="http://schemas.microsoft.com/office/drawing/2014/main" id="{66FDF499-5203-F4BB-8E02-72F602153029}"/>
              </a:ext>
            </a:extLst>
          </p:cNvPr>
          <p:cNvSpPr>
            <a:spLocks noGrp="1"/>
          </p:cNvSpPr>
          <p:nvPr>
            <p:ph type="body" sz="quarter" idx="14"/>
          </p:nvPr>
        </p:nvSpPr>
        <p:spPr/>
        <p:txBody>
          <a:bodyPr/>
          <a:lstStyle/>
          <a:p>
            <a:r>
              <a:rPr lang="en-US" dirty="0"/>
              <a:t>DAG Visualizer for Machine Learning Workloads</a:t>
            </a:r>
          </a:p>
        </p:txBody>
      </p:sp>
      <p:pic>
        <p:nvPicPr>
          <p:cNvPr id="4" name="Grafik 3">
            <a:extLst>
              <a:ext uri="{FF2B5EF4-FFF2-40B4-BE49-F238E27FC236}">
                <a16:creationId xmlns:a16="http://schemas.microsoft.com/office/drawing/2014/main" id="{17B5E88D-2E1F-DB38-E833-BD29484E08FD}"/>
              </a:ext>
            </a:extLst>
          </p:cNvPr>
          <p:cNvPicPr>
            <a:picLocks noChangeAspect="1"/>
          </p:cNvPicPr>
          <p:nvPr/>
        </p:nvPicPr>
        <p:blipFill>
          <a:blip r:embed="rId2"/>
          <a:stretch>
            <a:fillRect/>
          </a:stretch>
        </p:blipFill>
        <p:spPr>
          <a:xfrm>
            <a:off x="9078823" y="430062"/>
            <a:ext cx="1392779" cy="378836"/>
          </a:xfrm>
          <a:prstGeom prst="rect">
            <a:avLst/>
          </a:prstGeom>
        </p:spPr>
      </p:pic>
    </p:spTree>
    <p:extLst>
      <p:ext uri="{BB962C8B-B14F-4D97-AF65-F5344CB8AC3E}">
        <p14:creationId xmlns:p14="http://schemas.microsoft.com/office/powerpoint/2010/main" val="1893382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9192BE6-58FF-936D-D07A-1108C7A3159E}"/>
              </a:ext>
            </a:extLst>
          </p:cNvPr>
          <p:cNvSpPr>
            <a:spLocks noGrp="1"/>
          </p:cNvSpPr>
          <p:nvPr>
            <p:ph type="body" sz="quarter" idx="18"/>
          </p:nvPr>
        </p:nvSpPr>
        <p:spPr/>
        <p:txBody>
          <a:bodyPr/>
          <a:lstStyle/>
          <a:p>
            <a:r>
              <a:rPr lang="en-US" dirty="0"/>
              <a:t>Task</a:t>
            </a:r>
          </a:p>
          <a:p>
            <a:pPr lvl="1"/>
            <a:r>
              <a:rPr lang="en-US" dirty="0"/>
              <a:t>Build a query interface over many text-based lineage traces from various ML workloads. A lineage trace is a serialized DAG of the operations without any control flows. The task is to deserialize the traces into in-memory formats and answer queries regarding the workload characteristics. The in-memory format could be tabular or semi-structured. The internal representation should preserve the structure of the DAGs and the operators' properties to answer all kinds of queries. One possible way would be to represent each DAG by multiple relations – one for each operator with the corresponding attributes, and one for preserving the structure with attributes including output nodes for each operator. Existing libraries (e.g., Pandas) can be used to define the query interface. Example queries include: Find all DAGs with a convolution operation that takes more than 20ms to execute. Compare the total number of operations between two DAGs. Group DAGs by the type of non-linear operation used and calculate the average execution time for each group. Compare the memory usage of the matrix multiplication between two DAGs. Find similar DAGs on different datasets.</a:t>
            </a:r>
          </a:p>
          <a:p>
            <a:r>
              <a:rPr lang="en-US" dirty="0"/>
              <a:t>More information &amp; hints</a:t>
            </a:r>
          </a:p>
          <a:p>
            <a:pPr lvl="1"/>
            <a:r>
              <a:rPr lang="en-US" dirty="0">
                <a:hlinkClick r:id="rId2"/>
              </a:rPr>
              <a:t>https://issues.apache.org/jira/browse/SYSTEMDS-3430</a:t>
            </a:r>
            <a:r>
              <a:rPr lang="en-US" dirty="0"/>
              <a:t> </a:t>
            </a:r>
          </a:p>
        </p:txBody>
      </p:sp>
      <p:sp>
        <p:nvSpPr>
          <p:cNvPr id="3" name="Textplatzhalter 2">
            <a:extLst>
              <a:ext uri="{FF2B5EF4-FFF2-40B4-BE49-F238E27FC236}">
                <a16:creationId xmlns:a16="http://schemas.microsoft.com/office/drawing/2014/main" id="{E483DBC4-6365-A98F-6C22-A6A3FC5F9A5D}"/>
              </a:ext>
            </a:extLst>
          </p:cNvPr>
          <p:cNvSpPr>
            <a:spLocks noGrp="1"/>
          </p:cNvSpPr>
          <p:nvPr>
            <p:ph type="body" sz="quarter" idx="14"/>
          </p:nvPr>
        </p:nvSpPr>
        <p:spPr/>
        <p:txBody>
          <a:bodyPr/>
          <a:lstStyle/>
          <a:p>
            <a:r>
              <a:rPr lang="en-US" dirty="0"/>
              <a:t>#3430: Query Interface over Lineage Traces</a:t>
            </a:r>
          </a:p>
          <a:p>
            <a:endParaRPr lang="en-US" dirty="0"/>
          </a:p>
        </p:txBody>
      </p:sp>
      <p:pic>
        <p:nvPicPr>
          <p:cNvPr id="4" name="Grafik 3">
            <a:extLst>
              <a:ext uri="{FF2B5EF4-FFF2-40B4-BE49-F238E27FC236}">
                <a16:creationId xmlns:a16="http://schemas.microsoft.com/office/drawing/2014/main" id="{B8D28D30-D3A9-3FD8-D879-EE153AC6FF67}"/>
              </a:ext>
            </a:extLst>
          </p:cNvPr>
          <p:cNvPicPr>
            <a:picLocks noChangeAspect="1"/>
          </p:cNvPicPr>
          <p:nvPr/>
        </p:nvPicPr>
        <p:blipFill>
          <a:blip r:embed="rId3"/>
          <a:stretch>
            <a:fillRect/>
          </a:stretch>
        </p:blipFill>
        <p:spPr>
          <a:xfrm>
            <a:off x="9078823" y="430062"/>
            <a:ext cx="1392779" cy="378836"/>
          </a:xfrm>
          <a:prstGeom prst="rect">
            <a:avLst/>
          </a:prstGeom>
        </p:spPr>
      </p:pic>
    </p:spTree>
    <p:extLst>
      <p:ext uri="{BB962C8B-B14F-4D97-AF65-F5344CB8AC3E}">
        <p14:creationId xmlns:p14="http://schemas.microsoft.com/office/powerpoint/2010/main" val="3573596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4575052-B899-0E38-EF74-DA173E7D9740}"/>
              </a:ext>
            </a:extLst>
          </p:cNvPr>
          <p:cNvSpPr>
            <a:spLocks noGrp="1"/>
          </p:cNvSpPr>
          <p:nvPr>
            <p:ph type="body" sz="quarter" idx="18"/>
          </p:nvPr>
        </p:nvSpPr>
        <p:spPr/>
        <p:txBody>
          <a:bodyPr/>
          <a:lstStyle/>
          <a:p>
            <a:r>
              <a:rPr lang="en-US" dirty="0"/>
              <a:t>Motivation</a:t>
            </a:r>
          </a:p>
          <a:p>
            <a:pPr lvl="1"/>
            <a:r>
              <a:rPr lang="en-US" dirty="0"/>
              <a:t>Missing data values are a typical issue encountered in real-world data sets</a:t>
            </a:r>
          </a:p>
          <a:p>
            <a:r>
              <a:rPr lang="en-US" dirty="0"/>
              <a:t>Task</a:t>
            </a:r>
          </a:p>
          <a:p>
            <a:pPr lvl="1"/>
            <a:r>
              <a:rPr lang="en-US" dirty="0"/>
              <a:t>Given a data set with missing values</a:t>
            </a:r>
          </a:p>
          <a:p>
            <a:pPr lvl="2"/>
            <a:r>
              <a:rPr lang="en-US" dirty="0"/>
              <a:t>Classify the missing values as Missing Completely at Random (MCAR), Not Missing at Random (NMAR), and Missing not at Random (MNAR)</a:t>
            </a:r>
          </a:p>
          <a:p>
            <a:pPr lvl="2"/>
            <a:r>
              <a:rPr lang="en-US" dirty="0"/>
              <a:t>If NMAR: Impute the missing values</a:t>
            </a:r>
          </a:p>
          <a:p>
            <a:pPr lvl="1"/>
            <a:r>
              <a:rPr lang="en-US" dirty="0"/>
              <a:t>Given a dataset without missing values: </a:t>
            </a:r>
            <a:r>
              <a:rPr lang="en-US" dirty="0" err="1"/>
              <a:t>ampute</a:t>
            </a:r>
            <a:r>
              <a:rPr lang="en-US" dirty="0"/>
              <a:t> a part of the values with various techniques</a:t>
            </a:r>
          </a:p>
          <a:p>
            <a:r>
              <a:rPr lang="en-US" dirty="0"/>
              <a:t>More information &amp; hints</a:t>
            </a:r>
          </a:p>
          <a:p>
            <a:pPr lvl="1"/>
            <a:r>
              <a:rPr lang="en-US" sz="1800" u="none" strike="noStrike" kern="150" dirty="0">
                <a:solidFill>
                  <a:srgbClr val="0563C1"/>
                </a:solidFill>
                <a:effectLst/>
                <a:latin typeface="OpenSymbol"/>
                <a:ea typeface="OpenSymbol"/>
                <a:cs typeface="OpenSymbol"/>
                <a:hlinkClick r:id="rId2"/>
              </a:rPr>
              <a:t>https://issues.apache.org/jira/browse/SYSTEMDS-3151</a:t>
            </a:r>
            <a:endParaRPr lang="en-US" sz="1800" u="none" strike="noStrike" kern="150" dirty="0">
              <a:solidFill>
                <a:srgbClr val="0563C1"/>
              </a:solidFill>
              <a:effectLst/>
              <a:latin typeface="OpenSymbol"/>
              <a:ea typeface="OpenSymbol"/>
              <a:cs typeface="OpenSymbol"/>
            </a:endParaRPr>
          </a:p>
          <a:p>
            <a:pPr lvl="1"/>
            <a:r>
              <a:rPr lang="en-US" sz="1800" u="none" strike="noStrike" kern="150" dirty="0">
                <a:solidFill>
                  <a:srgbClr val="0563C1"/>
                </a:solidFill>
                <a:effectLst/>
                <a:latin typeface="OpenSymbol"/>
                <a:ea typeface="OpenSymbol"/>
                <a:cs typeface="OpenSymbol"/>
                <a:hlinkClick r:id="rId3"/>
              </a:rPr>
              <a:t>https://issues.apache.org/jira/browse/SYSTEMDS-3163</a:t>
            </a:r>
            <a:endParaRPr lang="de-DE" sz="1800" kern="150" dirty="0">
              <a:effectLst/>
              <a:latin typeface="OpenSymbol"/>
              <a:ea typeface="OpenSymbol"/>
              <a:cs typeface="OpenSymbol"/>
            </a:endParaRPr>
          </a:p>
        </p:txBody>
      </p:sp>
      <p:sp>
        <p:nvSpPr>
          <p:cNvPr id="3" name="Textplatzhalter 2">
            <a:extLst>
              <a:ext uri="{FF2B5EF4-FFF2-40B4-BE49-F238E27FC236}">
                <a16:creationId xmlns:a16="http://schemas.microsoft.com/office/drawing/2014/main" id="{26736678-CFE8-9E88-45CF-9B9D7F0074A4}"/>
              </a:ext>
            </a:extLst>
          </p:cNvPr>
          <p:cNvSpPr>
            <a:spLocks noGrp="1"/>
          </p:cNvSpPr>
          <p:nvPr>
            <p:ph type="body" sz="quarter" idx="14"/>
          </p:nvPr>
        </p:nvSpPr>
        <p:spPr/>
        <p:txBody>
          <a:bodyPr/>
          <a:lstStyle/>
          <a:p>
            <a:r>
              <a:rPr lang="en-US" dirty="0"/>
              <a:t>#3151/#3163: Missing Value Imputation &amp; Amputation</a:t>
            </a:r>
          </a:p>
        </p:txBody>
      </p:sp>
      <p:pic>
        <p:nvPicPr>
          <p:cNvPr id="4" name="Grafik 3">
            <a:extLst>
              <a:ext uri="{FF2B5EF4-FFF2-40B4-BE49-F238E27FC236}">
                <a16:creationId xmlns:a16="http://schemas.microsoft.com/office/drawing/2014/main" id="{A933DED4-6CF0-87D5-51FD-E827DB2EBE2D}"/>
              </a:ext>
            </a:extLst>
          </p:cNvPr>
          <p:cNvPicPr>
            <a:picLocks noChangeAspect="1"/>
          </p:cNvPicPr>
          <p:nvPr/>
        </p:nvPicPr>
        <p:blipFill>
          <a:blip r:embed="rId4"/>
          <a:stretch>
            <a:fillRect/>
          </a:stretch>
        </p:blipFill>
        <p:spPr>
          <a:xfrm>
            <a:off x="9078823" y="430062"/>
            <a:ext cx="1392779" cy="378836"/>
          </a:xfrm>
          <a:prstGeom prst="rect">
            <a:avLst/>
          </a:prstGeom>
        </p:spPr>
      </p:pic>
    </p:spTree>
    <p:extLst>
      <p:ext uri="{BB962C8B-B14F-4D97-AF65-F5344CB8AC3E}">
        <p14:creationId xmlns:p14="http://schemas.microsoft.com/office/powerpoint/2010/main" val="31819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BD4E762-DA97-CC06-461E-951905ED0DDE}"/>
              </a:ext>
            </a:extLst>
          </p:cNvPr>
          <p:cNvSpPr>
            <a:spLocks noGrp="1"/>
          </p:cNvSpPr>
          <p:nvPr>
            <p:ph type="body" sz="quarter" idx="18"/>
          </p:nvPr>
        </p:nvSpPr>
        <p:spPr/>
        <p:txBody>
          <a:bodyPr/>
          <a:lstStyle/>
          <a:p>
            <a:r>
              <a:rPr lang="en-US" dirty="0"/>
              <a:t>Motivation</a:t>
            </a:r>
          </a:p>
          <a:p>
            <a:pPr lvl="1"/>
            <a:r>
              <a:rPr lang="en-US" dirty="0"/>
              <a:t>Deduplication is an important data cleaning/preprocessing step</a:t>
            </a:r>
          </a:p>
          <a:p>
            <a:r>
              <a:rPr lang="en-US" dirty="0"/>
              <a:t>Task</a:t>
            </a:r>
            <a:r>
              <a:rPr lang="en-US" b="0" dirty="0"/>
              <a:t> (in DML)</a:t>
            </a:r>
          </a:p>
          <a:p>
            <a:pPr lvl="1"/>
            <a:r>
              <a:rPr lang="en-US" dirty="0"/>
              <a:t>Implement a </a:t>
            </a:r>
            <a:r>
              <a:rPr lang="en-US" dirty="0" err="1"/>
              <a:t>dedup</a:t>
            </a:r>
            <a:r>
              <a:rPr lang="en-US" dirty="0"/>
              <a:t>() built-in function in </a:t>
            </a:r>
            <a:r>
              <a:rPr lang="en-US" dirty="0" err="1"/>
              <a:t>SystemDS</a:t>
            </a:r>
            <a:endParaRPr lang="en-US" dirty="0"/>
          </a:p>
          <a:p>
            <a:pPr lvl="1"/>
            <a:r>
              <a:rPr lang="en-US" dirty="0"/>
              <a:t>Challenge: Make pairwise comparison efficient (e.g., clustering/blocking, hashing, sorting)</a:t>
            </a:r>
          </a:p>
          <a:p>
            <a:r>
              <a:rPr lang="en-US" dirty="0"/>
              <a:t>More information &amp; hints</a:t>
            </a:r>
          </a:p>
          <a:p>
            <a:pPr lvl="1"/>
            <a:r>
              <a:rPr lang="en-US" sz="1800" u="none" strike="noStrike" kern="150" dirty="0">
                <a:solidFill>
                  <a:srgbClr val="0563C1"/>
                </a:solidFill>
                <a:effectLst/>
                <a:latin typeface="OpenSymbol"/>
                <a:ea typeface="OpenSymbol"/>
                <a:cs typeface="OpenSymbol"/>
                <a:hlinkClick r:id="rId2"/>
              </a:rPr>
              <a:t>https://issues.apache.org/jira/browse/SYSTEMDS-3178</a:t>
            </a:r>
            <a:endParaRPr lang="de-DE" sz="1800" kern="150" dirty="0">
              <a:effectLst/>
              <a:latin typeface="OpenSymbol"/>
              <a:ea typeface="OpenSymbol"/>
              <a:cs typeface="OpenSymbol"/>
            </a:endParaRPr>
          </a:p>
        </p:txBody>
      </p:sp>
      <p:sp>
        <p:nvSpPr>
          <p:cNvPr id="3" name="Textplatzhalter 2">
            <a:extLst>
              <a:ext uri="{FF2B5EF4-FFF2-40B4-BE49-F238E27FC236}">
                <a16:creationId xmlns:a16="http://schemas.microsoft.com/office/drawing/2014/main" id="{413D705D-8F7B-D532-25DA-6F758BC1C5F2}"/>
              </a:ext>
            </a:extLst>
          </p:cNvPr>
          <p:cNvSpPr>
            <a:spLocks noGrp="1"/>
          </p:cNvSpPr>
          <p:nvPr>
            <p:ph type="body" sz="quarter" idx="14"/>
          </p:nvPr>
        </p:nvSpPr>
        <p:spPr/>
        <p:txBody>
          <a:bodyPr/>
          <a:lstStyle/>
          <a:p>
            <a:r>
              <a:rPr lang="en-US" dirty="0"/>
              <a:t>#3178: Tuple Deduplication</a:t>
            </a:r>
          </a:p>
        </p:txBody>
      </p:sp>
      <p:pic>
        <p:nvPicPr>
          <p:cNvPr id="4" name="Grafik 3">
            <a:extLst>
              <a:ext uri="{FF2B5EF4-FFF2-40B4-BE49-F238E27FC236}">
                <a16:creationId xmlns:a16="http://schemas.microsoft.com/office/drawing/2014/main" id="{966EB2F9-F47D-5496-F058-C8400150F08F}"/>
              </a:ext>
            </a:extLst>
          </p:cNvPr>
          <p:cNvPicPr>
            <a:picLocks noChangeAspect="1"/>
          </p:cNvPicPr>
          <p:nvPr/>
        </p:nvPicPr>
        <p:blipFill>
          <a:blip r:embed="rId3"/>
          <a:stretch>
            <a:fillRect/>
          </a:stretch>
        </p:blipFill>
        <p:spPr>
          <a:xfrm>
            <a:off x="9078823" y="430062"/>
            <a:ext cx="1392779" cy="378836"/>
          </a:xfrm>
          <a:prstGeom prst="rect">
            <a:avLst/>
          </a:prstGeom>
        </p:spPr>
      </p:pic>
    </p:spTree>
    <p:extLst>
      <p:ext uri="{BB962C8B-B14F-4D97-AF65-F5344CB8AC3E}">
        <p14:creationId xmlns:p14="http://schemas.microsoft.com/office/powerpoint/2010/main" val="2913457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38EF9A-3A47-F1D2-052E-D714DA5FE16A}"/>
              </a:ext>
            </a:extLst>
          </p:cNvPr>
          <p:cNvSpPr>
            <a:spLocks noGrp="1"/>
          </p:cNvSpPr>
          <p:nvPr>
            <p:ph type="body" sz="quarter" idx="14"/>
          </p:nvPr>
        </p:nvSpPr>
        <p:spPr/>
        <p:txBody>
          <a:bodyPr/>
          <a:lstStyle/>
          <a:p>
            <a:r>
              <a:rPr lang="en-US" dirty="0"/>
              <a:t>FG Big Data Engineering (DAMS Lab)</a:t>
            </a:r>
          </a:p>
        </p:txBody>
      </p:sp>
      <p:sp>
        <p:nvSpPr>
          <p:cNvPr id="5" name="Text Placeholder 4">
            <a:extLst>
              <a:ext uri="{FF2B5EF4-FFF2-40B4-BE49-F238E27FC236}">
                <a16:creationId xmlns:a16="http://schemas.microsoft.com/office/drawing/2014/main" id="{513439C5-69CC-075F-741A-171D269BEBD0}"/>
              </a:ext>
            </a:extLst>
          </p:cNvPr>
          <p:cNvSpPr>
            <a:spLocks noGrp="1"/>
          </p:cNvSpPr>
          <p:nvPr>
            <p:ph type="body" sz="quarter" idx="15"/>
          </p:nvPr>
        </p:nvSpPr>
        <p:spPr/>
        <p:txBody>
          <a:bodyPr/>
          <a:lstStyle/>
          <a:p>
            <a:r>
              <a:rPr lang="en-US" dirty="0">
                <a:hlinkClick r:id="rId2"/>
              </a:rPr>
              <a:t>https://www.tu.berlin/dams</a:t>
            </a:r>
            <a:r>
              <a:rPr lang="en-US" dirty="0"/>
              <a:t> </a:t>
            </a:r>
          </a:p>
        </p:txBody>
      </p:sp>
    </p:spTree>
    <p:extLst>
      <p:ext uri="{BB962C8B-B14F-4D97-AF65-F5344CB8AC3E}">
        <p14:creationId xmlns:p14="http://schemas.microsoft.com/office/powerpoint/2010/main" val="812348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3B084A9-E657-E448-3D99-909810D9D1C4}"/>
              </a:ext>
            </a:extLst>
          </p:cNvPr>
          <p:cNvSpPr>
            <a:spLocks noGrp="1"/>
          </p:cNvSpPr>
          <p:nvPr>
            <p:ph type="body" sz="quarter" idx="18"/>
          </p:nvPr>
        </p:nvSpPr>
        <p:spPr/>
        <p:txBody>
          <a:bodyPr/>
          <a:lstStyle/>
          <a:p>
            <a:r>
              <a:rPr lang="en-US" dirty="0"/>
              <a:t>Alternative Linear Algebra Kernels</a:t>
            </a:r>
          </a:p>
          <a:p>
            <a:pPr lvl="1"/>
            <a:r>
              <a:rPr lang="en-US" dirty="0"/>
              <a:t>E.g., transposition-aware matrix multiplications</a:t>
            </a:r>
          </a:p>
          <a:p>
            <a:pPr lvl="1"/>
            <a:r>
              <a:rPr lang="en-US" dirty="0"/>
              <a:t>E.g., Intel </a:t>
            </a:r>
            <a:r>
              <a:rPr lang="en-US" dirty="0" err="1"/>
              <a:t>OneAPI</a:t>
            </a:r>
            <a:r>
              <a:rPr lang="en-US" dirty="0"/>
              <a:t> instead of Intel MKL</a:t>
            </a:r>
          </a:p>
          <a:p>
            <a:r>
              <a:rPr lang="en-US" dirty="0"/>
              <a:t>Extended Matrix Multiplication Chain Optimization</a:t>
            </a:r>
          </a:p>
          <a:p>
            <a:r>
              <a:rPr lang="en-US" dirty="0"/>
              <a:t>Federated/Distributed Frame Operations</a:t>
            </a:r>
          </a:p>
          <a:p>
            <a:r>
              <a:rPr lang="en-US" dirty="0"/>
              <a:t>Additional GPU Kernels (e.g., remove empty rows, </a:t>
            </a:r>
            <a:r>
              <a:rPr lang="en-US" dirty="0" err="1"/>
              <a:t>cumsum</a:t>
            </a:r>
            <a:r>
              <a:rPr lang="en-US" dirty="0"/>
              <a:t>)</a:t>
            </a:r>
          </a:p>
          <a:p>
            <a:r>
              <a:rPr lang="en-US" dirty="0"/>
              <a:t>Auto Differentiation</a:t>
            </a:r>
          </a:p>
          <a:p>
            <a:r>
              <a:rPr lang="en-US" dirty="0"/>
              <a:t>Loop Vectorization</a:t>
            </a:r>
          </a:p>
          <a:p>
            <a:r>
              <a:rPr lang="en-US" dirty="0"/>
              <a:t>Extended Common Subexpression Elimination</a:t>
            </a:r>
          </a:p>
          <a:p>
            <a:r>
              <a:rPr lang="en-US" dirty="0"/>
              <a:t>Extended I/O Framework: Readers/Writers for More File Formats (</a:t>
            </a:r>
            <a:r>
              <a:rPr lang="en-US" dirty="0" err="1"/>
              <a:t>NetCDF</a:t>
            </a:r>
            <a:r>
              <a:rPr lang="en-US" dirty="0"/>
              <a:t>, HDF5, Arrow)</a:t>
            </a:r>
          </a:p>
        </p:txBody>
      </p:sp>
      <p:sp>
        <p:nvSpPr>
          <p:cNvPr id="3" name="Textplatzhalter 2">
            <a:extLst>
              <a:ext uri="{FF2B5EF4-FFF2-40B4-BE49-F238E27FC236}">
                <a16:creationId xmlns:a16="http://schemas.microsoft.com/office/drawing/2014/main" id="{C557DEDE-F7F0-5F52-E66D-7795399FF432}"/>
              </a:ext>
            </a:extLst>
          </p:cNvPr>
          <p:cNvSpPr>
            <a:spLocks noGrp="1"/>
          </p:cNvSpPr>
          <p:nvPr>
            <p:ph type="body" sz="quarter" idx="14"/>
          </p:nvPr>
        </p:nvSpPr>
        <p:spPr/>
        <p:txBody>
          <a:bodyPr/>
          <a:lstStyle/>
          <a:p>
            <a:r>
              <a:rPr lang="en-US" dirty="0"/>
              <a:t>More Topics in Apache </a:t>
            </a:r>
            <a:r>
              <a:rPr lang="en-US" dirty="0" err="1"/>
              <a:t>SystemDS</a:t>
            </a:r>
            <a:endParaRPr lang="en-US" dirty="0"/>
          </a:p>
        </p:txBody>
      </p:sp>
      <p:pic>
        <p:nvPicPr>
          <p:cNvPr id="4" name="Grafik 3">
            <a:extLst>
              <a:ext uri="{FF2B5EF4-FFF2-40B4-BE49-F238E27FC236}">
                <a16:creationId xmlns:a16="http://schemas.microsoft.com/office/drawing/2014/main" id="{4691226E-C1A8-0EB6-C533-6FB584446DFF}"/>
              </a:ext>
            </a:extLst>
          </p:cNvPr>
          <p:cNvPicPr>
            <a:picLocks noChangeAspect="1"/>
          </p:cNvPicPr>
          <p:nvPr/>
        </p:nvPicPr>
        <p:blipFill>
          <a:blip r:embed="rId2"/>
          <a:stretch>
            <a:fillRect/>
          </a:stretch>
        </p:blipFill>
        <p:spPr>
          <a:xfrm>
            <a:off x="9078823" y="430062"/>
            <a:ext cx="1392779" cy="378836"/>
          </a:xfrm>
          <a:prstGeom prst="rect">
            <a:avLst/>
          </a:prstGeom>
        </p:spPr>
      </p:pic>
    </p:spTree>
    <p:extLst>
      <p:ext uri="{BB962C8B-B14F-4D97-AF65-F5344CB8AC3E}">
        <p14:creationId xmlns:p14="http://schemas.microsoft.com/office/powerpoint/2010/main" val="2217540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A9518EC-1644-3841-1DE1-9B656CF11C00}"/>
              </a:ext>
            </a:extLst>
          </p:cNvPr>
          <p:cNvSpPr>
            <a:spLocks noGrp="1"/>
          </p:cNvSpPr>
          <p:nvPr>
            <p:ph type="body" sz="quarter" idx="18"/>
          </p:nvPr>
        </p:nvSpPr>
        <p:spPr/>
        <p:txBody>
          <a:bodyPr/>
          <a:lstStyle/>
          <a:p>
            <a:r>
              <a:rPr lang="en-US" dirty="0"/>
              <a:t>We are open to additional topic proposals</a:t>
            </a:r>
          </a:p>
          <a:p>
            <a:pPr lvl="1"/>
            <a:r>
              <a:rPr lang="en-US" dirty="0"/>
              <a:t>In the context of data engineering, data management, and machine learning systems</a:t>
            </a:r>
          </a:p>
          <a:p>
            <a:pPr lvl="1"/>
            <a:r>
              <a:rPr lang="en-US" dirty="0"/>
              <a:t>If you are passionate about your idea</a:t>
            </a:r>
          </a:p>
          <a:p>
            <a:pPr lvl="1"/>
            <a:r>
              <a:rPr lang="en-US" dirty="0"/>
              <a:t>More topics in </a:t>
            </a:r>
            <a:r>
              <a:rPr lang="en-US" dirty="0" err="1"/>
              <a:t>SystemsDS</a:t>
            </a:r>
            <a:r>
              <a:rPr lang="en-US" dirty="0"/>
              <a:t> and DAPHNE</a:t>
            </a:r>
          </a:p>
          <a:p>
            <a:pPr lvl="1"/>
            <a:r>
              <a:rPr lang="en-US" dirty="0"/>
              <a:t>Other open-source systems possible, but contributions might be more difficult to get accepted</a:t>
            </a:r>
          </a:p>
        </p:txBody>
      </p:sp>
      <p:sp>
        <p:nvSpPr>
          <p:cNvPr id="3" name="Textplatzhalter 2">
            <a:extLst>
              <a:ext uri="{FF2B5EF4-FFF2-40B4-BE49-F238E27FC236}">
                <a16:creationId xmlns:a16="http://schemas.microsoft.com/office/drawing/2014/main" id="{0524167E-D95D-C44D-9840-2617D17B80BF}"/>
              </a:ext>
            </a:extLst>
          </p:cNvPr>
          <p:cNvSpPr>
            <a:spLocks noGrp="1"/>
          </p:cNvSpPr>
          <p:nvPr>
            <p:ph type="body" sz="quarter" idx="14"/>
          </p:nvPr>
        </p:nvSpPr>
        <p:spPr/>
        <p:txBody>
          <a:bodyPr/>
          <a:lstStyle/>
          <a:p>
            <a:r>
              <a:rPr lang="en-US" dirty="0" err="1"/>
              <a:t>Alternativ</a:t>
            </a:r>
            <a:r>
              <a:rPr lang="en-US" dirty="0"/>
              <a:t>: Propose Your Own Topic Idea</a:t>
            </a:r>
          </a:p>
        </p:txBody>
      </p:sp>
    </p:spTree>
    <p:extLst>
      <p:ext uri="{BB962C8B-B14F-4D97-AF65-F5344CB8AC3E}">
        <p14:creationId xmlns:p14="http://schemas.microsoft.com/office/powerpoint/2010/main" val="3181994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7B2D834-40BE-E6D2-C800-48AA28C5B636}"/>
              </a:ext>
            </a:extLst>
          </p:cNvPr>
          <p:cNvSpPr>
            <a:spLocks noGrp="1"/>
          </p:cNvSpPr>
          <p:nvPr>
            <p:ph type="body" sz="quarter" idx="18"/>
          </p:nvPr>
        </p:nvSpPr>
        <p:spPr/>
        <p:txBody>
          <a:bodyPr/>
          <a:lstStyle/>
          <a:p>
            <a:r>
              <a:rPr lang="en-US" dirty="0"/>
              <a:t>FG Big Data Engineering (DAMS Lab)</a:t>
            </a:r>
          </a:p>
          <a:p>
            <a:r>
              <a:rPr lang="en-US" dirty="0"/>
              <a:t>Course Organization, Outline, and Deliverables</a:t>
            </a:r>
          </a:p>
          <a:p>
            <a:r>
              <a:rPr lang="en-US" dirty="0"/>
              <a:t>Apache </a:t>
            </a:r>
            <a:r>
              <a:rPr lang="en-US" dirty="0" err="1"/>
              <a:t>SystemDS</a:t>
            </a:r>
            <a:endParaRPr lang="en-US" dirty="0"/>
          </a:p>
          <a:p>
            <a:r>
              <a:rPr lang="en-US" dirty="0"/>
              <a:t>DAPHNE</a:t>
            </a:r>
          </a:p>
          <a:p>
            <a:r>
              <a:rPr lang="en-US" dirty="0">
                <a:solidFill>
                  <a:srgbClr val="7889FB"/>
                </a:solidFill>
              </a:rPr>
              <a:t>List of Project Topics (Proposals)</a:t>
            </a:r>
          </a:p>
          <a:p>
            <a:pPr lvl="1"/>
            <a:endParaRPr lang="en-US" dirty="0"/>
          </a:p>
          <a:p>
            <a:r>
              <a:rPr lang="en-US" dirty="0"/>
              <a:t>Remaining </a:t>
            </a:r>
            <a:r>
              <a:rPr lang="en-US" dirty="0">
                <a:solidFill>
                  <a:schemeClr val="accent1"/>
                </a:solidFill>
              </a:rPr>
              <a:t>Questions</a:t>
            </a:r>
            <a:r>
              <a:rPr lang="en-US" dirty="0"/>
              <a:t>?</a:t>
            </a:r>
          </a:p>
          <a:p>
            <a:pPr lvl="1"/>
            <a:endParaRPr lang="en-US" dirty="0"/>
          </a:p>
          <a:p>
            <a:r>
              <a:rPr lang="en-US" dirty="0"/>
              <a:t>See you during the office hours </a:t>
            </a:r>
            <a:r>
              <a:rPr lang="en-US" dirty="0">
                <a:sym typeface="Wingdings" panose="05000000000000000000" pitchFamily="2" charset="2"/>
              </a:rPr>
              <a:t></a:t>
            </a:r>
            <a:endParaRPr lang="en-US" b="0" dirty="0"/>
          </a:p>
          <a:p>
            <a:endParaRPr lang="en-US" dirty="0"/>
          </a:p>
        </p:txBody>
      </p:sp>
      <p:sp>
        <p:nvSpPr>
          <p:cNvPr id="3" name="Textplatzhalter 2">
            <a:extLst>
              <a:ext uri="{FF2B5EF4-FFF2-40B4-BE49-F238E27FC236}">
                <a16:creationId xmlns:a16="http://schemas.microsoft.com/office/drawing/2014/main" id="{925AA094-F60A-8F73-8927-8026FB766D6C}"/>
              </a:ext>
            </a:extLst>
          </p:cNvPr>
          <p:cNvSpPr>
            <a:spLocks noGrp="1"/>
          </p:cNvSpPr>
          <p:nvPr>
            <p:ph type="body" sz="quarter" idx="14"/>
          </p:nvPr>
        </p:nvSpPr>
        <p:spPr/>
        <p:txBody>
          <a:bodyPr/>
          <a:lstStyle/>
          <a:p>
            <a:r>
              <a:rPr lang="en-US" dirty="0"/>
              <a:t>Summary and </a:t>
            </a:r>
            <a:r>
              <a:rPr lang="en-US" b="1" dirty="0">
                <a:solidFill>
                  <a:schemeClr val="tx1"/>
                </a:solidFill>
              </a:rPr>
              <a:t>Q&amp;A</a:t>
            </a:r>
            <a:endParaRPr lang="en-US" dirty="0">
              <a:solidFill>
                <a:schemeClr val="tx1"/>
              </a:solidFill>
            </a:endParaRPr>
          </a:p>
        </p:txBody>
      </p:sp>
    </p:spTree>
    <p:extLst>
      <p:ext uri="{BB962C8B-B14F-4D97-AF65-F5344CB8AC3E}">
        <p14:creationId xmlns:p14="http://schemas.microsoft.com/office/powerpoint/2010/main" val="1382089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59256F-E1F7-6971-C278-ABF20DA30D07}"/>
              </a:ext>
            </a:extLst>
          </p:cNvPr>
          <p:cNvSpPr>
            <a:spLocks noGrp="1"/>
          </p:cNvSpPr>
          <p:nvPr>
            <p:ph type="body" sz="quarter" idx="18"/>
          </p:nvPr>
        </p:nvSpPr>
        <p:spPr>
          <a:xfrm>
            <a:off x="550800" y="1967656"/>
            <a:ext cx="3582662" cy="4506685"/>
          </a:xfrm>
        </p:spPr>
        <p:txBody>
          <a:bodyPr/>
          <a:lstStyle/>
          <a:p>
            <a:r>
              <a:rPr lang="en-US" dirty="0">
                <a:solidFill>
                  <a:srgbClr val="000000"/>
                </a:solidFill>
              </a:rPr>
              <a:t>Postdoc </a:t>
            </a:r>
            <a:r>
              <a:rPr lang="en-US" sz="1600" b="0" dirty="0">
                <a:solidFill>
                  <a:srgbClr val="000000"/>
                </a:solidFill>
              </a:rPr>
              <a:t>(01/2021)</a:t>
            </a:r>
            <a:br>
              <a:rPr lang="en-US" dirty="0">
                <a:solidFill>
                  <a:srgbClr val="000000"/>
                </a:solidFill>
              </a:rPr>
            </a:br>
            <a:r>
              <a:rPr lang="en-US" dirty="0">
                <a:solidFill>
                  <a:srgbClr val="000000"/>
                </a:solidFill>
              </a:rPr>
              <a:t>Patrick Damme </a:t>
            </a:r>
          </a:p>
          <a:p>
            <a:pPr lvl="1"/>
            <a:endParaRPr lang="en-US" dirty="0">
              <a:solidFill>
                <a:srgbClr val="000000"/>
              </a:solidFill>
            </a:endParaRPr>
          </a:p>
          <a:p>
            <a:r>
              <a:rPr lang="en-US" dirty="0">
                <a:solidFill>
                  <a:srgbClr val="000000"/>
                </a:solidFill>
              </a:rPr>
              <a:t>PhD Student</a:t>
            </a:r>
            <a:r>
              <a:rPr lang="en-US" sz="1600" b="0" dirty="0">
                <a:solidFill>
                  <a:srgbClr val="000000"/>
                </a:solidFill>
              </a:rPr>
              <a:t> (04/2019)</a:t>
            </a:r>
            <a:br>
              <a:rPr lang="en-US" dirty="0">
                <a:solidFill>
                  <a:srgbClr val="000000"/>
                </a:solidFill>
              </a:rPr>
            </a:br>
            <a:r>
              <a:rPr lang="en-US" dirty="0">
                <a:solidFill>
                  <a:srgbClr val="000000"/>
                </a:solidFill>
              </a:rPr>
              <a:t>Arnab </a:t>
            </a:r>
            <a:r>
              <a:rPr lang="en-US" dirty="0" err="1">
                <a:solidFill>
                  <a:srgbClr val="000000"/>
                </a:solidFill>
              </a:rPr>
              <a:t>Phani</a:t>
            </a:r>
            <a:r>
              <a:rPr lang="en-US" dirty="0">
                <a:solidFill>
                  <a:srgbClr val="000000"/>
                </a:solidFill>
              </a:rPr>
              <a:t> </a:t>
            </a:r>
          </a:p>
          <a:p>
            <a:pPr lvl="1"/>
            <a:endParaRPr lang="en-US" dirty="0">
              <a:solidFill>
                <a:srgbClr val="000000"/>
              </a:solidFill>
            </a:endParaRPr>
          </a:p>
          <a:p>
            <a:r>
              <a:rPr lang="en-US" dirty="0">
                <a:solidFill>
                  <a:srgbClr val="000000"/>
                </a:solidFill>
              </a:rPr>
              <a:t>PhD Student</a:t>
            </a:r>
            <a:r>
              <a:rPr lang="en-US" sz="1600" b="0" dirty="0">
                <a:solidFill>
                  <a:srgbClr val="000000"/>
                </a:solidFill>
              </a:rPr>
              <a:t> (01/2020)</a:t>
            </a:r>
            <a:br>
              <a:rPr lang="en-US" dirty="0">
                <a:solidFill>
                  <a:srgbClr val="000000"/>
                </a:solidFill>
              </a:rPr>
            </a:br>
            <a:r>
              <a:rPr lang="en-US" dirty="0">
                <a:solidFill>
                  <a:srgbClr val="000000"/>
                </a:solidFill>
              </a:rPr>
              <a:t>Sebastian </a:t>
            </a:r>
            <a:r>
              <a:rPr lang="en-US" dirty="0" err="1">
                <a:solidFill>
                  <a:srgbClr val="000000"/>
                </a:solidFill>
              </a:rPr>
              <a:t>Baunsgaard</a:t>
            </a:r>
            <a:endParaRPr lang="en-US" dirty="0">
              <a:solidFill>
                <a:srgbClr val="000000"/>
              </a:solidFill>
            </a:endParaRPr>
          </a:p>
          <a:p>
            <a:pPr lvl="1"/>
            <a:endParaRPr lang="en-US" dirty="0">
              <a:solidFill>
                <a:srgbClr val="000000"/>
              </a:solidFill>
            </a:endParaRPr>
          </a:p>
          <a:p>
            <a:r>
              <a:rPr lang="en-US" dirty="0">
                <a:solidFill>
                  <a:srgbClr val="000000"/>
                </a:solidFill>
              </a:rPr>
              <a:t>PhD Student</a:t>
            </a:r>
            <a:r>
              <a:rPr lang="en-US" sz="1600" b="0" dirty="0">
                <a:solidFill>
                  <a:srgbClr val="000000"/>
                </a:solidFill>
              </a:rPr>
              <a:t> (06/2023)</a:t>
            </a:r>
            <a:br>
              <a:rPr lang="en-US" dirty="0">
                <a:solidFill>
                  <a:srgbClr val="000000"/>
                </a:solidFill>
              </a:rPr>
            </a:br>
            <a:r>
              <a:rPr lang="en-US" dirty="0">
                <a:solidFill>
                  <a:srgbClr val="000000"/>
                </a:solidFill>
              </a:rPr>
              <a:t>Christina </a:t>
            </a:r>
            <a:r>
              <a:rPr lang="en-US" dirty="0" err="1">
                <a:solidFill>
                  <a:srgbClr val="000000"/>
                </a:solidFill>
              </a:rPr>
              <a:t>Dionysio</a:t>
            </a:r>
            <a:endParaRPr lang="en-US" dirty="0">
              <a:solidFill>
                <a:srgbClr val="000000"/>
              </a:solidFill>
            </a:endParaRPr>
          </a:p>
        </p:txBody>
      </p:sp>
      <p:sp>
        <p:nvSpPr>
          <p:cNvPr id="3" name="Text Placeholder 2">
            <a:extLst>
              <a:ext uri="{FF2B5EF4-FFF2-40B4-BE49-F238E27FC236}">
                <a16:creationId xmlns:a16="http://schemas.microsoft.com/office/drawing/2014/main" id="{F73BD36A-F49D-61E4-E2D2-0B449F3DE321}"/>
              </a:ext>
            </a:extLst>
          </p:cNvPr>
          <p:cNvSpPr>
            <a:spLocks noGrp="1"/>
          </p:cNvSpPr>
          <p:nvPr>
            <p:ph type="body" sz="quarter" idx="14"/>
          </p:nvPr>
        </p:nvSpPr>
        <p:spPr/>
        <p:txBody>
          <a:bodyPr/>
          <a:lstStyle/>
          <a:p>
            <a:r>
              <a:rPr lang="en-US" dirty="0"/>
              <a:t>FG Big Data Engineering (DAMS Lab) – Team </a:t>
            </a:r>
          </a:p>
        </p:txBody>
      </p:sp>
      <p:sp>
        <p:nvSpPr>
          <p:cNvPr id="4" name="Text Placeholder 3">
            <a:extLst>
              <a:ext uri="{FF2B5EF4-FFF2-40B4-BE49-F238E27FC236}">
                <a16:creationId xmlns:a16="http://schemas.microsoft.com/office/drawing/2014/main" id="{94D6D7EA-095D-CDD4-8BDA-79798A04F22A}"/>
              </a:ext>
            </a:extLst>
          </p:cNvPr>
          <p:cNvSpPr>
            <a:spLocks noGrp="1"/>
          </p:cNvSpPr>
          <p:nvPr>
            <p:ph type="body" sz="quarter" idx="19"/>
          </p:nvPr>
        </p:nvSpPr>
        <p:spPr>
          <a:xfrm>
            <a:off x="4444765" y="1961433"/>
            <a:ext cx="3476926" cy="4506685"/>
          </a:xfrm>
        </p:spPr>
        <p:txBody>
          <a:bodyPr/>
          <a:lstStyle/>
          <a:p>
            <a:r>
              <a:rPr lang="en-US" dirty="0">
                <a:solidFill>
                  <a:srgbClr val="000000"/>
                </a:solidFill>
              </a:rPr>
              <a:t>PhD Student</a:t>
            </a:r>
            <a:r>
              <a:rPr lang="en-US" sz="1600" b="0" dirty="0">
                <a:solidFill>
                  <a:srgbClr val="000000"/>
                </a:solidFill>
              </a:rPr>
              <a:t> (06/2023)</a:t>
            </a:r>
            <a:br>
              <a:rPr lang="en-US" dirty="0">
                <a:solidFill>
                  <a:srgbClr val="000000"/>
                </a:solidFill>
              </a:rPr>
            </a:br>
            <a:r>
              <a:rPr lang="en-US" dirty="0">
                <a:solidFill>
                  <a:srgbClr val="000000"/>
                </a:solidFill>
              </a:rPr>
              <a:t>Philipp Ortner</a:t>
            </a:r>
          </a:p>
          <a:p>
            <a:pPr lvl="1"/>
            <a:endParaRPr lang="en-US" dirty="0">
              <a:solidFill>
                <a:srgbClr val="000000"/>
              </a:solidFill>
            </a:endParaRPr>
          </a:p>
          <a:p>
            <a:r>
              <a:rPr lang="en-US" dirty="0">
                <a:solidFill>
                  <a:srgbClr val="000000"/>
                </a:solidFill>
              </a:rPr>
              <a:t>PhD Student</a:t>
            </a:r>
            <a:r>
              <a:rPr lang="en-US" sz="1600" b="0" dirty="0">
                <a:solidFill>
                  <a:srgbClr val="000000"/>
                </a:solidFill>
              </a:rPr>
              <a:t> (03/2023)</a:t>
            </a:r>
            <a:br>
              <a:rPr lang="en-US" dirty="0">
                <a:solidFill>
                  <a:srgbClr val="000000"/>
                </a:solidFill>
              </a:rPr>
            </a:br>
            <a:r>
              <a:rPr lang="en-US" dirty="0">
                <a:solidFill>
                  <a:srgbClr val="000000"/>
                </a:solidFill>
              </a:rPr>
              <a:t>David Justen</a:t>
            </a:r>
          </a:p>
          <a:p>
            <a:pPr lvl="1"/>
            <a:endParaRPr lang="en-US" dirty="0">
              <a:solidFill>
                <a:srgbClr val="000000"/>
              </a:solidFill>
            </a:endParaRPr>
          </a:p>
          <a:p>
            <a:r>
              <a:rPr lang="en-US" dirty="0">
                <a:solidFill>
                  <a:srgbClr val="000000"/>
                </a:solidFill>
              </a:rPr>
              <a:t>PhD Student </a:t>
            </a:r>
            <a:r>
              <a:rPr lang="en-US" sz="1600" b="0" dirty="0">
                <a:solidFill>
                  <a:srgbClr val="000000"/>
                </a:solidFill>
              </a:rPr>
              <a:t>(02/2023)</a:t>
            </a:r>
            <a:br>
              <a:rPr lang="en-US" dirty="0">
                <a:solidFill>
                  <a:srgbClr val="000000"/>
                </a:solidFill>
              </a:rPr>
            </a:br>
            <a:r>
              <a:rPr lang="en-US" dirty="0">
                <a:solidFill>
                  <a:srgbClr val="000000"/>
                </a:solidFill>
              </a:rPr>
              <a:t>Carlos E. Muniz </a:t>
            </a:r>
            <a:r>
              <a:rPr lang="en-US" dirty="0" err="1">
                <a:solidFill>
                  <a:srgbClr val="000000"/>
                </a:solidFill>
              </a:rPr>
              <a:t>Cuza</a:t>
            </a:r>
            <a:br>
              <a:rPr lang="en-US" dirty="0">
                <a:solidFill>
                  <a:srgbClr val="000000"/>
                </a:solidFill>
              </a:rPr>
            </a:br>
            <a:r>
              <a:rPr lang="en-US" sz="1600" b="0" dirty="0">
                <a:solidFill>
                  <a:srgbClr val="000000"/>
                </a:solidFill>
              </a:rPr>
              <a:t>[visitor Aalborg University]</a:t>
            </a:r>
          </a:p>
        </p:txBody>
      </p:sp>
      <p:sp>
        <p:nvSpPr>
          <p:cNvPr id="5" name="Text Placeholder 3">
            <a:extLst>
              <a:ext uri="{FF2B5EF4-FFF2-40B4-BE49-F238E27FC236}">
                <a16:creationId xmlns:a16="http://schemas.microsoft.com/office/drawing/2014/main" id="{4A35449A-3A30-0B31-9C15-BB0A734D2D0C}"/>
              </a:ext>
            </a:extLst>
          </p:cNvPr>
          <p:cNvSpPr txBox="1">
            <a:spLocks/>
          </p:cNvSpPr>
          <p:nvPr/>
        </p:nvSpPr>
        <p:spPr>
          <a:xfrm>
            <a:off x="8264091" y="1945880"/>
            <a:ext cx="3476926" cy="4506685"/>
          </a:xfrm>
          <a:prstGeom prst="rect">
            <a:avLst/>
          </a:prstGeom>
        </p:spPr>
        <p:txBody>
          <a:bodyPr lIns="0" tIns="0" rIns="0" bIns="0"/>
          <a:lstStyle>
            <a:lvl1pPr marL="228600" indent="-228600" algn="l" defTabSz="914400" rtl="0" eaLnBrk="1" latinLnBrk="0" hangingPunct="1">
              <a:lnSpc>
                <a:spcPts val="2400"/>
              </a:lnSpc>
              <a:spcBef>
                <a:spcPts val="1000"/>
              </a:spcBef>
              <a:buClr>
                <a:srgbClr val="C40D1E"/>
              </a:buClr>
              <a:buSzPct val="100000"/>
              <a:buFont typeface="Wingdings" panose="05000000000000000000" pitchFamily="2" charset="2"/>
              <a:buChar char="§"/>
              <a:defRPr sz="2000" b="1" kern="1200">
                <a:solidFill>
                  <a:schemeClr val="tx1"/>
                </a:solidFill>
                <a:latin typeface="+mn-lt"/>
                <a:ea typeface="+mn-ea"/>
                <a:cs typeface="Arial" panose="020B0604020202020204" pitchFamily="34" charset="0"/>
              </a:defRPr>
            </a:lvl1pPr>
            <a:lvl2pPr marL="685800" indent="-228600" algn="l" defTabSz="914400" rtl="0" eaLnBrk="1" latinLnBrk="0" hangingPunct="1">
              <a:lnSpc>
                <a:spcPts val="2400"/>
              </a:lnSpc>
              <a:spcBef>
                <a:spcPts val="0"/>
              </a:spcBef>
              <a:buFont typeface="Wingdings" panose="05000000000000000000" pitchFamily="2" charset="2"/>
              <a:buChar char="§"/>
              <a:defRPr sz="180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ts val="2400"/>
              </a:lnSpc>
              <a:spcBef>
                <a:spcPts val="0"/>
              </a:spcBef>
              <a:buFont typeface="Wingdings" panose="05000000000000000000" pitchFamily="2" charset="2"/>
              <a:buChar char="§"/>
              <a:defRPr sz="180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ts val="2400"/>
              </a:lnSpc>
              <a:spcBef>
                <a:spcPts val="0"/>
              </a:spcBef>
              <a:buFont typeface="Wingdings" panose="05000000000000000000" pitchFamily="2" charset="2"/>
              <a:buChar char="§"/>
              <a:defRPr sz="180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ts val="2400"/>
              </a:lnSpc>
              <a:spcBef>
                <a:spcPts val="0"/>
              </a:spcBef>
              <a:buFont typeface="Wingdings" panose="05000000000000000000" pitchFamily="2" charset="2"/>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rPr>
              <a:t>PhD Student </a:t>
            </a:r>
            <a:r>
              <a:rPr lang="en-US" sz="1600" b="0" dirty="0">
                <a:solidFill>
                  <a:srgbClr val="000000"/>
                </a:solidFill>
              </a:rPr>
              <a:t>(09/2019)</a:t>
            </a:r>
            <a:br>
              <a:rPr lang="en-US" dirty="0">
                <a:solidFill>
                  <a:srgbClr val="000000"/>
                </a:solidFill>
              </a:rPr>
            </a:br>
            <a:r>
              <a:rPr lang="en-US" dirty="0">
                <a:solidFill>
                  <a:srgbClr val="000000"/>
                </a:solidFill>
              </a:rPr>
              <a:t>Shafaq Siddiqi</a:t>
            </a:r>
          </a:p>
          <a:p>
            <a:pPr lvl="1"/>
            <a:endParaRPr lang="en-US" dirty="0">
              <a:solidFill>
                <a:srgbClr val="000000"/>
              </a:solidFill>
            </a:endParaRPr>
          </a:p>
          <a:p>
            <a:r>
              <a:rPr lang="en-US" dirty="0">
                <a:solidFill>
                  <a:srgbClr val="000000"/>
                </a:solidFill>
              </a:rPr>
              <a:t>PhD Student</a:t>
            </a:r>
            <a:r>
              <a:rPr lang="en-US" sz="1600" b="0" dirty="0">
                <a:solidFill>
                  <a:srgbClr val="000000"/>
                </a:solidFill>
              </a:rPr>
              <a:t> (04/2021)</a:t>
            </a:r>
            <a:br>
              <a:rPr lang="en-US" dirty="0">
                <a:solidFill>
                  <a:srgbClr val="000000"/>
                </a:solidFill>
              </a:rPr>
            </a:br>
            <a:r>
              <a:rPr lang="en-US" dirty="0">
                <a:solidFill>
                  <a:srgbClr val="000000"/>
                </a:solidFill>
              </a:rPr>
              <a:t>Saeed </a:t>
            </a:r>
            <a:r>
              <a:rPr lang="en-US" dirty="0" err="1">
                <a:solidFill>
                  <a:srgbClr val="000000"/>
                </a:solidFill>
              </a:rPr>
              <a:t>Fathollahzadeh</a:t>
            </a:r>
            <a:endParaRPr lang="en-US" dirty="0">
              <a:solidFill>
                <a:srgbClr val="000000"/>
              </a:solidFill>
            </a:endParaRPr>
          </a:p>
          <a:p>
            <a:pPr lvl="1"/>
            <a:endParaRPr lang="en-US" dirty="0">
              <a:solidFill>
                <a:srgbClr val="000000"/>
              </a:solidFill>
            </a:endParaRPr>
          </a:p>
          <a:p>
            <a:r>
              <a:rPr lang="en-US" dirty="0">
                <a:solidFill>
                  <a:srgbClr val="000000"/>
                </a:solidFill>
              </a:rPr>
              <a:t>3x </a:t>
            </a:r>
            <a:r>
              <a:rPr lang="en-US" dirty="0">
                <a:solidFill>
                  <a:srgbClr val="7889FB"/>
                </a:solidFill>
              </a:rPr>
              <a:t>Student Assistants</a:t>
            </a:r>
            <a:br>
              <a:rPr lang="en-US" dirty="0">
                <a:solidFill>
                  <a:srgbClr val="000000"/>
                </a:solidFill>
              </a:rPr>
            </a:br>
            <a:r>
              <a:rPr lang="en-US" dirty="0">
                <a:solidFill>
                  <a:srgbClr val="000000"/>
                </a:solidFill>
              </a:rPr>
              <a:t>N.N. </a:t>
            </a:r>
            <a:r>
              <a:rPr lang="en-US" sz="1600" b="0" dirty="0">
                <a:solidFill>
                  <a:srgbClr val="000000"/>
                </a:solidFill>
              </a:rPr>
              <a:t>(1x ~06/2023)</a:t>
            </a:r>
          </a:p>
          <a:p>
            <a:r>
              <a:rPr lang="en-US" dirty="0">
                <a:solidFill>
                  <a:srgbClr val="000000"/>
                </a:solidFill>
              </a:rPr>
              <a:t>Bachelor &amp; Master Students </a:t>
            </a:r>
          </a:p>
        </p:txBody>
      </p:sp>
      <p:pic>
        <p:nvPicPr>
          <p:cNvPr id="6" name="Picture 5">
            <a:extLst>
              <a:ext uri="{FF2B5EF4-FFF2-40B4-BE49-F238E27FC236}">
                <a16:creationId xmlns:a16="http://schemas.microsoft.com/office/drawing/2014/main" id="{C2453168-3CA4-262C-34C1-8565CBB25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8459" y="2561082"/>
            <a:ext cx="515050" cy="257525"/>
          </a:xfrm>
          <a:prstGeom prst="rect">
            <a:avLst/>
          </a:prstGeom>
        </p:spPr>
      </p:pic>
      <p:pic>
        <p:nvPicPr>
          <p:cNvPr id="7" name="Picture 6">
            <a:extLst>
              <a:ext uri="{FF2B5EF4-FFF2-40B4-BE49-F238E27FC236}">
                <a16:creationId xmlns:a16="http://schemas.microsoft.com/office/drawing/2014/main" id="{F55C81C2-806D-9DD4-DB49-46D28DCB6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0897" y="3609219"/>
            <a:ext cx="515050" cy="257525"/>
          </a:xfrm>
          <a:prstGeom prst="rect">
            <a:avLst/>
          </a:prstGeom>
        </p:spPr>
      </p:pic>
      <p:pic>
        <p:nvPicPr>
          <p:cNvPr id="8" name="Picture 7">
            <a:extLst>
              <a:ext uri="{FF2B5EF4-FFF2-40B4-BE49-F238E27FC236}">
                <a16:creationId xmlns:a16="http://schemas.microsoft.com/office/drawing/2014/main" id="{20D23E16-3474-E478-0A9C-9D7F959C78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386" y="3082587"/>
            <a:ext cx="671267" cy="895184"/>
          </a:xfrm>
          <a:prstGeom prst="rect">
            <a:avLst/>
          </a:prstGeom>
          <a:effectLst/>
        </p:spPr>
      </p:pic>
      <p:pic>
        <p:nvPicPr>
          <p:cNvPr id="9" name="Picture 8">
            <a:extLst>
              <a:ext uri="{FF2B5EF4-FFF2-40B4-BE49-F238E27FC236}">
                <a16:creationId xmlns:a16="http://schemas.microsoft.com/office/drawing/2014/main" id="{863B61AF-82CE-5739-855F-2445E6B26F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5169" y="4123421"/>
            <a:ext cx="894633" cy="894633"/>
          </a:xfrm>
          <a:prstGeom prst="rect">
            <a:avLst/>
          </a:prstGeom>
          <a:effectLst/>
        </p:spPr>
      </p:pic>
      <p:pic>
        <p:nvPicPr>
          <p:cNvPr id="10" name="Picture 9">
            <a:extLst>
              <a:ext uri="{FF2B5EF4-FFF2-40B4-BE49-F238E27FC236}">
                <a16:creationId xmlns:a16="http://schemas.microsoft.com/office/drawing/2014/main" id="{0B420DFB-FB79-24BD-9C00-8779C18E6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5169" y="2042304"/>
            <a:ext cx="643622" cy="894633"/>
          </a:xfrm>
          <a:prstGeom prst="rect">
            <a:avLst/>
          </a:prstGeom>
          <a:effectLst/>
        </p:spPr>
      </p:pic>
      <p:pic>
        <p:nvPicPr>
          <p:cNvPr id="11" name="Picture 10">
            <a:extLst>
              <a:ext uri="{FF2B5EF4-FFF2-40B4-BE49-F238E27FC236}">
                <a16:creationId xmlns:a16="http://schemas.microsoft.com/office/drawing/2014/main" id="{EB3046A7-57DC-F33D-D653-2B000CB98C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1276" y="2023641"/>
            <a:ext cx="749255" cy="894633"/>
          </a:xfrm>
          <a:prstGeom prst="rect">
            <a:avLst/>
          </a:prstGeom>
        </p:spPr>
      </p:pic>
      <p:pic>
        <p:nvPicPr>
          <p:cNvPr id="12" name="Picture 11">
            <a:extLst>
              <a:ext uri="{FF2B5EF4-FFF2-40B4-BE49-F238E27FC236}">
                <a16:creationId xmlns:a16="http://schemas.microsoft.com/office/drawing/2014/main" id="{398003AF-D6A4-1D1A-065B-67AA8B66E437}"/>
              </a:ext>
            </a:extLst>
          </p:cNvPr>
          <p:cNvPicPr>
            <a:picLocks noChangeAspect="1"/>
          </p:cNvPicPr>
          <p:nvPr/>
        </p:nvPicPr>
        <p:blipFill>
          <a:blip r:embed="rId7"/>
          <a:stretch>
            <a:fillRect/>
          </a:stretch>
        </p:blipFill>
        <p:spPr>
          <a:xfrm>
            <a:off x="3227046" y="5154373"/>
            <a:ext cx="675945" cy="894633"/>
          </a:xfrm>
          <a:prstGeom prst="rect">
            <a:avLst/>
          </a:prstGeom>
        </p:spPr>
      </p:pic>
      <p:pic>
        <p:nvPicPr>
          <p:cNvPr id="13" name="Picture 12">
            <a:extLst>
              <a:ext uri="{FF2B5EF4-FFF2-40B4-BE49-F238E27FC236}">
                <a16:creationId xmlns:a16="http://schemas.microsoft.com/office/drawing/2014/main" id="{7EC7B63C-A3BE-674B-DEA6-3E5325F2FD3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09250" y="3070141"/>
            <a:ext cx="733306" cy="894633"/>
          </a:xfrm>
          <a:prstGeom prst="rect">
            <a:avLst/>
          </a:prstGeom>
          <a:ln>
            <a:solidFill>
              <a:schemeClr val="tx1"/>
            </a:solidFill>
          </a:ln>
        </p:spPr>
      </p:pic>
      <p:pic>
        <p:nvPicPr>
          <p:cNvPr id="17" name="Picture 16">
            <a:extLst>
              <a:ext uri="{FF2B5EF4-FFF2-40B4-BE49-F238E27FC236}">
                <a16:creationId xmlns:a16="http://schemas.microsoft.com/office/drawing/2014/main" id="{38AC4653-843F-CE42-4BA2-EACC337C2CC1}"/>
              </a:ext>
            </a:extLst>
          </p:cNvPr>
          <p:cNvPicPr>
            <a:picLocks noChangeAspect="1"/>
          </p:cNvPicPr>
          <p:nvPr/>
        </p:nvPicPr>
        <p:blipFill rotWithShape="1">
          <a:blip r:embed="rId9"/>
          <a:srcRect b="9757"/>
          <a:stretch/>
        </p:blipFill>
        <p:spPr>
          <a:xfrm>
            <a:off x="7072259" y="4123420"/>
            <a:ext cx="660912" cy="894633"/>
          </a:xfrm>
          <a:prstGeom prst="rect">
            <a:avLst/>
          </a:prstGeom>
        </p:spPr>
      </p:pic>
      <p:pic>
        <p:nvPicPr>
          <p:cNvPr id="19" name="Picture 18">
            <a:extLst>
              <a:ext uri="{FF2B5EF4-FFF2-40B4-BE49-F238E27FC236}">
                <a16:creationId xmlns:a16="http://schemas.microsoft.com/office/drawing/2014/main" id="{B5174666-5A52-6B62-154F-369095159490}"/>
              </a:ext>
            </a:extLst>
          </p:cNvPr>
          <p:cNvPicPr>
            <a:picLocks noChangeAspect="1"/>
          </p:cNvPicPr>
          <p:nvPr/>
        </p:nvPicPr>
        <p:blipFill>
          <a:blip r:embed="rId10"/>
          <a:stretch>
            <a:fillRect/>
          </a:stretch>
        </p:blipFill>
        <p:spPr>
          <a:xfrm>
            <a:off x="7067227" y="3065418"/>
            <a:ext cx="670975" cy="894633"/>
          </a:xfrm>
          <a:prstGeom prst="rect">
            <a:avLst/>
          </a:prstGeom>
        </p:spPr>
      </p:pic>
      <p:pic>
        <p:nvPicPr>
          <p:cNvPr id="21" name="Picture 20">
            <a:extLst>
              <a:ext uri="{FF2B5EF4-FFF2-40B4-BE49-F238E27FC236}">
                <a16:creationId xmlns:a16="http://schemas.microsoft.com/office/drawing/2014/main" id="{F3A70BE9-C4D1-D461-CF37-A51057766F94}"/>
              </a:ext>
            </a:extLst>
          </p:cNvPr>
          <p:cNvPicPr>
            <a:picLocks noChangeAspect="1"/>
          </p:cNvPicPr>
          <p:nvPr/>
        </p:nvPicPr>
        <p:blipFill>
          <a:blip r:embed="rId11"/>
          <a:stretch>
            <a:fillRect/>
          </a:stretch>
        </p:blipFill>
        <p:spPr>
          <a:xfrm>
            <a:off x="7062928" y="2028787"/>
            <a:ext cx="675944" cy="894632"/>
          </a:xfrm>
          <a:prstGeom prst="rect">
            <a:avLst/>
          </a:prstGeom>
        </p:spPr>
      </p:pic>
      <p:pic>
        <p:nvPicPr>
          <p:cNvPr id="23" name="Picture 22">
            <a:extLst>
              <a:ext uri="{FF2B5EF4-FFF2-40B4-BE49-F238E27FC236}">
                <a16:creationId xmlns:a16="http://schemas.microsoft.com/office/drawing/2014/main" id="{9B7C5D32-6AFB-E755-9B3F-0FF73D34E165}"/>
              </a:ext>
            </a:extLst>
          </p:cNvPr>
          <p:cNvPicPr>
            <a:picLocks noChangeAspect="1"/>
          </p:cNvPicPr>
          <p:nvPr/>
        </p:nvPicPr>
        <p:blipFill>
          <a:blip r:embed="rId12"/>
          <a:stretch>
            <a:fillRect/>
          </a:stretch>
        </p:blipFill>
        <p:spPr>
          <a:xfrm>
            <a:off x="4685936" y="3646543"/>
            <a:ext cx="398507" cy="196597"/>
          </a:xfrm>
          <a:prstGeom prst="rect">
            <a:avLst/>
          </a:prstGeom>
        </p:spPr>
      </p:pic>
      <p:sp>
        <p:nvSpPr>
          <p:cNvPr id="14" name="Text Placeholder 1">
            <a:extLst>
              <a:ext uri="{FF2B5EF4-FFF2-40B4-BE49-F238E27FC236}">
                <a16:creationId xmlns:a16="http://schemas.microsoft.com/office/drawing/2014/main" id="{95861486-61A2-7104-1C80-99B9C0F26DB3}"/>
              </a:ext>
            </a:extLst>
          </p:cNvPr>
          <p:cNvSpPr txBox="1">
            <a:spLocks/>
          </p:cNvSpPr>
          <p:nvPr/>
        </p:nvSpPr>
        <p:spPr>
          <a:xfrm>
            <a:off x="550800" y="951915"/>
            <a:ext cx="3582662" cy="684597"/>
          </a:xfrm>
          <a:prstGeom prst="rect">
            <a:avLst/>
          </a:prstGeom>
        </p:spPr>
        <p:txBody>
          <a:bodyPr lIns="0" tIns="0" rIns="0" bIns="0"/>
          <a:lstStyle>
            <a:lvl1pPr marL="228600" indent="-228600" algn="l" defTabSz="914400" rtl="0" eaLnBrk="1" latinLnBrk="0" hangingPunct="1">
              <a:lnSpc>
                <a:spcPts val="2400"/>
              </a:lnSpc>
              <a:spcBef>
                <a:spcPts val="1000"/>
              </a:spcBef>
              <a:buClr>
                <a:srgbClr val="C40D1E"/>
              </a:buClr>
              <a:buSzPct val="100000"/>
              <a:buFont typeface="Wingdings" panose="05000000000000000000" pitchFamily="2" charset="2"/>
              <a:buChar char="§"/>
              <a:defRPr sz="2000" b="1" kern="1200">
                <a:solidFill>
                  <a:schemeClr val="tx1">
                    <a:lumMod val="50000"/>
                  </a:schemeClr>
                </a:solidFill>
                <a:latin typeface="+mn-lt"/>
                <a:ea typeface="+mn-ea"/>
                <a:cs typeface="Arial" panose="020B0604020202020204" pitchFamily="34" charset="0"/>
              </a:defRPr>
            </a:lvl1pPr>
            <a:lvl2pPr marL="685800" indent="-228600" algn="l" defTabSz="914400" rtl="0" eaLnBrk="1" latinLnBrk="0" hangingPunct="1">
              <a:lnSpc>
                <a:spcPts val="2400"/>
              </a:lnSpc>
              <a:spcBef>
                <a:spcPts val="0"/>
              </a:spcBef>
              <a:buFont typeface="Wingdings" panose="05000000000000000000" pitchFamily="2" charset="2"/>
              <a:buChar char="§"/>
              <a:defRPr sz="1800" kern="1200">
                <a:solidFill>
                  <a:schemeClr val="tx1">
                    <a:lumMod val="50000"/>
                  </a:schemeClr>
                </a:solidFill>
                <a:latin typeface="+mn-lt"/>
                <a:ea typeface="+mn-ea"/>
                <a:cs typeface="Arial" panose="020B0604020202020204" pitchFamily="34" charset="0"/>
              </a:defRPr>
            </a:lvl2pPr>
            <a:lvl3pPr marL="1143000" indent="-228600" algn="l" defTabSz="914400" rtl="0" eaLnBrk="1" latinLnBrk="0" hangingPunct="1">
              <a:lnSpc>
                <a:spcPts val="2400"/>
              </a:lnSpc>
              <a:spcBef>
                <a:spcPts val="0"/>
              </a:spcBef>
              <a:buFont typeface="Wingdings" panose="05000000000000000000" pitchFamily="2" charset="2"/>
              <a:buChar char="§"/>
              <a:defRPr sz="1800" kern="1200">
                <a:solidFill>
                  <a:schemeClr val="tx1">
                    <a:lumMod val="50000"/>
                  </a:schemeClr>
                </a:solidFill>
                <a:latin typeface="+mn-lt"/>
                <a:ea typeface="+mn-ea"/>
                <a:cs typeface="Arial" panose="020B0604020202020204" pitchFamily="34" charset="0"/>
              </a:defRPr>
            </a:lvl3pPr>
            <a:lvl4pPr marL="1600200" indent="-228600" algn="l" defTabSz="914400" rtl="0" eaLnBrk="1" latinLnBrk="0" hangingPunct="1">
              <a:lnSpc>
                <a:spcPts val="2400"/>
              </a:lnSpc>
              <a:spcBef>
                <a:spcPts val="0"/>
              </a:spcBef>
              <a:buFont typeface="Wingdings" panose="05000000000000000000" pitchFamily="2" charset="2"/>
              <a:buChar char="§"/>
              <a:defRPr sz="1800" kern="1200">
                <a:solidFill>
                  <a:schemeClr val="tx1">
                    <a:lumMod val="50000"/>
                  </a:schemeClr>
                </a:solidFill>
                <a:latin typeface="+mn-lt"/>
                <a:ea typeface="+mn-ea"/>
                <a:cs typeface="Arial" panose="020B0604020202020204" pitchFamily="34" charset="0"/>
              </a:defRPr>
            </a:lvl4pPr>
            <a:lvl5pPr marL="2057400" indent="-228600" algn="l" defTabSz="914400" rtl="0" eaLnBrk="1" latinLnBrk="0" hangingPunct="1">
              <a:lnSpc>
                <a:spcPts val="2400"/>
              </a:lnSpc>
              <a:spcBef>
                <a:spcPts val="0"/>
              </a:spcBef>
              <a:buFont typeface="Wingdings" panose="05000000000000000000" pitchFamily="2" charset="2"/>
              <a:buChar char="§"/>
              <a:defRPr sz="1800" kern="1200">
                <a:solidFill>
                  <a:schemeClr val="tx1">
                    <a:lumMod val="50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rPr>
              <a:t>Head of the Group</a:t>
            </a:r>
            <a:br>
              <a:rPr lang="en-US" dirty="0">
                <a:solidFill>
                  <a:srgbClr val="000000"/>
                </a:solidFill>
              </a:rPr>
            </a:br>
            <a:r>
              <a:rPr lang="en-US" dirty="0">
                <a:solidFill>
                  <a:srgbClr val="000000"/>
                </a:solidFill>
              </a:rPr>
              <a:t>Matthias Boehm</a:t>
            </a:r>
          </a:p>
        </p:txBody>
      </p:sp>
      <p:pic>
        <p:nvPicPr>
          <p:cNvPr id="15" name="Picture 4">
            <a:extLst>
              <a:ext uri="{FF2B5EF4-FFF2-40B4-BE49-F238E27FC236}">
                <a16:creationId xmlns:a16="http://schemas.microsoft.com/office/drawing/2014/main" id="{18006B6F-72D9-0ED1-BD74-FAA85327A1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26842" y="1011352"/>
            <a:ext cx="894633" cy="894633"/>
          </a:xfrm>
          <a:prstGeom prst="rect">
            <a:avLst/>
          </a:prstGeom>
        </p:spPr>
      </p:pic>
    </p:spTree>
    <p:extLst>
      <p:ext uri="{BB962C8B-B14F-4D97-AF65-F5344CB8AC3E}">
        <p14:creationId xmlns:p14="http://schemas.microsoft.com/office/powerpoint/2010/main" val="224975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1B9DBCF-99E8-B280-7908-1ACF29D68CAB}"/>
              </a:ext>
            </a:extLst>
          </p:cNvPr>
          <p:cNvSpPr>
            <a:spLocks noGrp="1"/>
          </p:cNvSpPr>
          <p:nvPr>
            <p:ph type="body" sz="quarter" idx="18"/>
          </p:nvPr>
        </p:nvSpPr>
        <p:spPr/>
        <p:txBody>
          <a:bodyPr/>
          <a:lstStyle/>
          <a:p>
            <a:r>
              <a:rPr lang="en-US" dirty="0"/>
              <a:t>Since 10/2022: Postdoc at TU Berlin</a:t>
            </a:r>
            <a:r>
              <a:rPr lang="en-US" b="0" dirty="0"/>
              <a:t>, Germany</a:t>
            </a:r>
          </a:p>
          <a:p>
            <a:pPr lvl="1"/>
            <a:r>
              <a:rPr lang="en-US" dirty="0"/>
              <a:t>FG Big Data Engineering (DAMS Lab) headed by Prof. Matthias </a:t>
            </a:r>
            <a:r>
              <a:rPr lang="en-US" dirty="0" err="1"/>
              <a:t>Böhm</a:t>
            </a:r>
            <a:endParaRPr lang="en-US" dirty="0"/>
          </a:p>
          <a:p>
            <a:pPr lvl="1"/>
            <a:r>
              <a:rPr lang="en-US" dirty="0"/>
              <a:t>Continuing work on integrated data analysis pipelines</a:t>
            </a:r>
          </a:p>
          <a:p>
            <a:pPr lvl="1"/>
            <a:r>
              <a:rPr lang="en-US" dirty="0"/>
              <a:t>Research interests in the fields of database and ML systems</a:t>
            </a:r>
            <a:br>
              <a:rPr lang="en-US" dirty="0"/>
            </a:br>
            <a:r>
              <a:rPr lang="en-US" dirty="0"/>
              <a:t>(especially compiler &amp; runtime techniques, extensibility)</a:t>
            </a:r>
          </a:p>
          <a:p>
            <a:pPr lvl="1"/>
            <a:endParaRPr lang="en-US" dirty="0"/>
          </a:p>
          <a:p>
            <a:r>
              <a:rPr lang="en-US" dirty="0"/>
              <a:t>2021-2022: Postdoc at TU Graz &amp; Know-Center GmbH</a:t>
            </a:r>
            <a:r>
              <a:rPr lang="en-US" b="0" dirty="0"/>
              <a:t>, Austria</a:t>
            </a:r>
          </a:p>
          <a:p>
            <a:pPr lvl="1"/>
            <a:r>
              <a:rPr lang="en-US" b="0" dirty="0"/>
              <a:t>Data Management group headed by Prof. Matthias </a:t>
            </a:r>
            <a:r>
              <a:rPr lang="en-US" b="0" dirty="0" err="1"/>
              <a:t>Böhm</a:t>
            </a:r>
            <a:endParaRPr lang="en-US" b="0" dirty="0"/>
          </a:p>
          <a:p>
            <a:pPr lvl="1"/>
            <a:r>
              <a:rPr lang="en-US" b="0" dirty="0"/>
              <a:t>Started work on integrated data analysis pipelines</a:t>
            </a:r>
          </a:p>
          <a:p>
            <a:pPr lvl="1"/>
            <a:endParaRPr lang="en-US" b="0" dirty="0"/>
          </a:p>
          <a:p>
            <a:r>
              <a:rPr lang="en-US" dirty="0"/>
              <a:t>2015-2020: PhD student at TU Dresden</a:t>
            </a:r>
            <a:r>
              <a:rPr lang="en-US" b="0" dirty="0"/>
              <a:t>, Germany</a:t>
            </a:r>
          </a:p>
          <a:p>
            <a:pPr lvl="1"/>
            <a:r>
              <a:rPr lang="en-US" b="0" dirty="0"/>
              <a:t>Dresden Database Research Group headed by Prof. Wolfgang Lehner</a:t>
            </a:r>
          </a:p>
          <a:p>
            <a:pPr lvl="1"/>
            <a:r>
              <a:rPr lang="en-US" b="0" dirty="0"/>
              <a:t>PhD thesis on making complex analytical database queries more efficient</a:t>
            </a:r>
            <a:br>
              <a:rPr lang="en-US" b="0" dirty="0"/>
            </a:br>
            <a:r>
              <a:rPr lang="en-US" b="0" dirty="0"/>
              <a:t>through lightweight compression of intermediate results</a:t>
            </a:r>
          </a:p>
          <a:p>
            <a:pPr lvl="1"/>
            <a:endParaRPr lang="en-US" b="0" dirty="0"/>
          </a:p>
        </p:txBody>
      </p:sp>
      <p:sp>
        <p:nvSpPr>
          <p:cNvPr id="3" name="Textplatzhalter 2">
            <a:extLst>
              <a:ext uri="{FF2B5EF4-FFF2-40B4-BE49-F238E27FC236}">
                <a16:creationId xmlns:a16="http://schemas.microsoft.com/office/drawing/2014/main" id="{57FB7FE8-9266-C1BD-E54B-E497E0809027}"/>
              </a:ext>
            </a:extLst>
          </p:cNvPr>
          <p:cNvSpPr>
            <a:spLocks noGrp="1"/>
          </p:cNvSpPr>
          <p:nvPr>
            <p:ph type="body" sz="quarter" idx="14"/>
          </p:nvPr>
        </p:nvSpPr>
        <p:spPr/>
        <p:txBody>
          <a:bodyPr/>
          <a:lstStyle/>
          <a:p>
            <a:r>
              <a:rPr lang="en-US" dirty="0"/>
              <a:t>About Me</a:t>
            </a:r>
          </a:p>
        </p:txBody>
      </p:sp>
      <p:pic>
        <p:nvPicPr>
          <p:cNvPr id="4" name="Graphic 8">
            <a:extLst>
              <a:ext uri="{FF2B5EF4-FFF2-40B4-BE49-F238E27FC236}">
                <a16:creationId xmlns:a16="http://schemas.microsoft.com/office/drawing/2014/main" id="{13E05345-D4CB-7ED3-55E1-A9431FDF8E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7105" y="1334482"/>
            <a:ext cx="1405662" cy="481391"/>
          </a:xfrm>
          <a:prstGeom prst="rect">
            <a:avLst/>
          </a:prstGeom>
        </p:spPr>
      </p:pic>
      <p:pic>
        <p:nvPicPr>
          <p:cNvPr id="5" name="Picture 4">
            <a:extLst>
              <a:ext uri="{FF2B5EF4-FFF2-40B4-BE49-F238E27FC236}">
                <a16:creationId xmlns:a16="http://schemas.microsoft.com/office/drawing/2014/main" id="{0E97B3F1-7E2E-3E7E-5E25-22565282B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7105" y="4608739"/>
            <a:ext cx="1403309" cy="406703"/>
          </a:xfrm>
          <a:prstGeom prst="rect">
            <a:avLst/>
          </a:prstGeom>
        </p:spPr>
      </p:pic>
      <p:pic>
        <p:nvPicPr>
          <p:cNvPr id="6" name="Picture 5">
            <a:extLst>
              <a:ext uri="{FF2B5EF4-FFF2-40B4-BE49-F238E27FC236}">
                <a16:creationId xmlns:a16="http://schemas.microsoft.com/office/drawing/2014/main" id="{34921212-CFA6-2944-751C-72B1D8D493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7105" y="3195647"/>
            <a:ext cx="1185772" cy="592886"/>
          </a:xfrm>
          <a:prstGeom prst="rect">
            <a:avLst/>
          </a:prstGeom>
        </p:spPr>
      </p:pic>
      <p:pic>
        <p:nvPicPr>
          <p:cNvPr id="7" name="Picture 6">
            <a:extLst>
              <a:ext uri="{FF2B5EF4-FFF2-40B4-BE49-F238E27FC236}">
                <a16:creationId xmlns:a16="http://schemas.microsoft.com/office/drawing/2014/main" id="{EDA703BD-4433-1C6A-C0A7-73BAF48DAFC3}"/>
              </a:ext>
            </a:extLst>
          </p:cNvPr>
          <p:cNvPicPr>
            <a:picLocks noChangeAspect="1"/>
          </p:cNvPicPr>
          <p:nvPr/>
        </p:nvPicPr>
        <p:blipFill rotWithShape="1">
          <a:blip r:embed="rId6"/>
          <a:srcRect r="72333"/>
          <a:stretch/>
        </p:blipFill>
        <p:spPr>
          <a:xfrm>
            <a:off x="8497790" y="3794850"/>
            <a:ext cx="1046259" cy="447495"/>
          </a:xfrm>
          <a:prstGeom prst="rect">
            <a:avLst/>
          </a:prstGeom>
        </p:spPr>
      </p:pic>
      <p:grpSp>
        <p:nvGrpSpPr>
          <p:cNvPr id="8" name="Group 1">
            <a:extLst>
              <a:ext uri="{FF2B5EF4-FFF2-40B4-BE49-F238E27FC236}">
                <a16:creationId xmlns:a16="http://schemas.microsoft.com/office/drawing/2014/main" id="{D3F68B0B-4B8B-26F1-9FC8-B5E555AD89CD}"/>
              </a:ext>
            </a:extLst>
          </p:cNvPr>
          <p:cNvGrpSpPr/>
          <p:nvPr/>
        </p:nvGrpSpPr>
        <p:grpSpPr>
          <a:xfrm>
            <a:off x="8457105" y="1826842"/>
            <a:ext cx="1613479" cy="406703"/>
            <a:chOff x="9433249" y="6055568"/>
            <a:chExt cx="2258008" cy="569167"/>
          </a:xfrm>
        </p:grpSpPr>
        <p:sp>
          <p:nvSpPr>
            <p:cNvPr id="9" name="Rectangle: Rounded Corners 2">
              <a:extLst>
                <a:ext uri="{FF2B5EF4-FFF2-40B4-BE49-F238E27FC236}">
                  <a16:creationId xmlns:a16="http://schemas.microsoft.com/office/drawing/2014/main" id="{C83ECF9F-E8DD-EB20-3835-B74B9A656CDA}"/>
                </a:ext>
              </a:extLst>
            </p:cNvPr>
            <p:cNvSpPr/>
            <p:nvPr userDrawn="1"/>
          </p:nvSpPr>
          <p:spPr>
            <a:xfrm>
              <a:off x="9433249" y="6055568"/>
              <a:ext cx="2258008" cy="569167"/>
            </a:xfrm>
            <a:prstGeom prst="roundRect">
              <a:avLst>
                <a:gd name="adj" fmla="val 248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3">
              <a:extLst>
                <a:ext uri="{FF2B5EF4-FFF2-40B4-BE49-F238E27FC236}">
                  <a16:creationId xmlns:a16="http://schemas.microsoft.com/office/drawing/2014/main" id="{4C11AE20-A9C5-4910-5C08-ABC33DDD35F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490187" y="6124808"/>
              <a:ext cx="2124769" cy="426320"/>
            </a:xfrm>
            <a:prstGeom prst="rect">
              <a:avLst/>
            </a:prstGeom>
          </p:spPr>
        </p:pic>
      </p:grpSp>
      <p:pic>
        <p:nvPicPr>
          <p:cNvPr id="11" name="Grafik 7">
            <a:extLst>
              <a:ext uri="{FF2B5EF4-FFF2-40B4-BE49-F238E27FC236}">
                <a16:creationId xmlns:a16="http://schemas.microsoft.com/office/drawing/2014/main" id="{53C09C88-479A-537E-EDF0-5B062132CC2C}"/>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11508" y="3346753"/>
            <a:ext cx="1256564" cy="290674"/>
          </a:xfrm>
          <a:prstGeom prst="rect">
            <a:avLst/>
          </a:prstGeom>
        </p:spPr>
      </p:pic>
      <p:pic>
        <p:nvPicPr>
          <p:cNvPr id="13" name="Grafik 12">
            <a:extLst>
              <a:ext uri="{FF2B5EF4-FFF2-40B4-BE49-F238E27FC236}">
                <a16:creationId xmlns:a16="http://schemas.microsoft.com/office/drawing/2014/main" id="{5A9C23C0-406A-BFAE-BEB8-5EEC5EAF55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57105" y="5105643"/>
            <a:ext cx="1283064" cy="445900"/>
          </a:xfrm>
          <a:prstGeom prst="rect">
            <a:avLst/>
          </a:prstGeom>
        </p:spPr>
      </p:pic>
      <p:pic>
        <p:nvPicPr>
          <p:cNvPr id="14" name="Grafik 7">
            <a:extLst>
              <a:ext uri="{FF2B5EF4-FFF2-40B4-BE49-F238E27FC236}">
                <a16:creationId xmlns:a16="http://schemas.microsoft.com/office/drawing/2014/main" id="{5300F803-CC9B-37C6-7E3C-56CABE411BDA}"/>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11508" y="1429840"/>
            <a:ext cx="1256564" cy="290674"/>
          </a:xfrm>
          <a:prstGeom prst="rect">
            <a:avLst/>
          </a:prstGeom>
        </p:spPr>
      </p:pic>
      <p:pic>
        <p:nvPicPr>
          <p:cNvPr id="16" name="Grafik 15">
            <a:extLst>
              <a:ext uri="{FF2B5EF4-FFF2-40B4-BE49-F238E27FC236}">
                <a16:creationId xmlns:a16="http://schemas.microsoft.com/office/drawing/2014/main" id="{63264E56-A502-F659-3262-ACA79AB01A26}"/>
              </a:ext>
            </a:extLst>
          </p:cNvPr>
          <p:cNvPicPr>
            <a:picLocks noChangeAspect="1"/>
          </p:cNvPicPr>
          <p:nvPr/>
        </p:nvPicPr>
        <p:blipFill>
          <a:blip r:embed="rId13"/>
          <a:stretch>
            <a:fillRect/>
          </a:stretch>
        </p:blipFill>
        <p:spPr>
          <a:xfrm>
            <a:off x="10311508" y="4567000"/>
            <a:ext cx="490180" cy="490180"/>
          </a:xfrm>
          <a:prstGeom prst="rect">
            <a:avLst/>
          </a:prstGeom>
        </p:spPr>
      </p:pic>
      <p:sp>
        <p:nvSpPr>
          <p:cNvPr id="17" name="Textfeld 16">
            <a:extLst>
              <a:ext uri="{FF2B5EF4-FFF2-40B4-BE49-F238E27FC236}">
                <a16:creationId xmlns:a16="http://schemas.microsoft.com/office/drawing/2014/main" id="{B356AF04-E4F5-3F05-512D-AA73E4C1B56D}"/>
              </a:ext>
            </a:extLst>
          </p:cNvPr>
          <p:cNvSpPr txBox="1"/>
          <p:nvPr/>
        </p:nvSpPr>
        <p:spPr>
          <a:xfrm>
            <a:off x="10801688" y="4562837"/>
            <a:ext cx="1070229" cy="523220"/>
          </a:xfrm>
          <a:prstGeom prst="rect">
            <a:avLst/>
          </a:prstGeom>
          <a:noFill/>
        </p:spPr>
        <p:txBody>
          <a:bodyPr wrap="none" rtlCol="0">
            <a:spAutoFit/>
          </a:bodyPr>
          <a:lstStyle/>
          <a:p>
            <a:r>
              <a:rPr lang="en-US" sz="1400" dirty="0" err="1">
                <a:solidFill>
                  <a:srgbClr val="000000"/>
                </a:solidFill>
              </a:rPr>
              <a:t>MorphStore</a:t>
            </a:r>
            <a:br>
              <a:rPr lang="en-US" sz="1400" dirty="0">
                <a:solidFill>
                  <a:srgbClr val="000000"/>
                </a:solidFill>
              </a:rPr>
            </a:br>
            <a:r>
              <a:rPr lang="en-US" sz="1400" dirty="0">
                <a:solidFill>
                  <a:srgbClr val="000000"/>
                </a:solidFill>
              </a:rPr>
              <a:t>&amp; TVL</a:t>
            </a:r>
          </a:p>
        </p:txBody>
      </p:sp>
    </p:spTree>
    <p:extLst>
      <p:ext uri="{BB962C8B-B14F-4D97-AF65-F5344CB8AC3E}">
        <p14:creationId xmlns:p14="http://schemas.microsoft.com/office/powerpoint/2010/main" val="2657651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F75698-2495-C1A9-94F6-CCAD60A2C235}"/>
              </a:ext>
            </a:extLst>
          </p:cNvPr>
          <p:cNvSpPr>
            <a:spLocks noGrp="1"/>
          </p:cNvSpPr>
          <p:nvPr>
            <p:ph type="body" sz="quarter" idx="14"/>
          </p:nvPr>
        </p:nvSpPr>
        <p:spPr/>
        <p:txBody>
          <a:bodyPr/>
          <a:lstStyle/>
          <a:p>
            <a:r>
              <a:rPr lang="en-US" dirty="0"/>
              <a:t>FG Big Data Engineering (DAMS Lab) – Teaching</a:t>
            </a:r>
          </a:p>
        </p:txBody>
      </p:sp>
      <p:cxnSp>
        <p:nvCxnSpPr>
          <p:cNvPr id="4" name="Straight Connector 3">
            <a:extLst>
              <a:ext uri="{FF2B5EF4-FFF2-40B4-BE49-F238E27FC236}">
                <a16:creationId xmlns:a16="http://schemas.microsoft.com/office/drawing/2014/main" id="{133B0A86-E8EA-5DD9-327B-EBDCC4EE2CBA}"/>
              </a:ext>
            </a:extLst>
          </p:cNvPr>
          <p:cNvCxnSpPr/>
          <p:nvPr/>
        </p:nvCxnSpPr>
        <p:spPr>
          <a:xfrm>
            <a:off x="1184863" y="3474839"/>
            <a:ext cx="4635864" cy="0"/>
          </a:xfrm>
          <a:prstGeom prst="line">
            <a:avLst/>
          </a:prstGeom>
          <a:ln w="19050">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60E5A86-972A-1C2F-0734-5221F5C29DC4}"/>
              </a:ext>
            </a:extLst>
          </p:cNvPr>
          <p:cNvSpPr/>
          <p:nvPr/>
        </p:nvSpPr>
        <p:spPr>
          <a:xfrm>
            <a:off x="3331379" y="4584935"/>
            <a:ext cx="2146516" cy="930938"/>
          </a:xfrm>
          <a:prstGeom prst="rect">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Data Management / Databases</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(DM, </a:t>
            </a:r>
            <a:r>
              <a:rPr lang="en-US" b="1" dirty="0">
                <a:latin typeface="Calibri" panose="020F0502020204030204" pitchFamily="34" charset="0"/>
                <a:cs typeface="Calibri" panose="020F0502020204030204" pitchFamily="34" charset="0"/>
              </a:rPr>
              <a:t>SS+WS</a:t>
            </a:r>
            <a:r>
              <a:rPr lang="en-US" dirty="0">
                <a:latin typeface="Calibri" panose="020F0502020204030204" pitchFamily="34" charset="0"/>
                <a:cs typeface="Calibri" panose="020F0502020204030204" pitchFamily="34" charset="0"/>
              </a:rPr>
              <a:t>)</a:t>
            </a:r>
          </a:p>
        </p:txBody>
      </p:sp>
      <p:sp>
        <p:nvSpPr>
          <p:cNvPr id="6" name="Rectangle 5">
            <a:extLst>
              <a:ext uri="{FF2B5EF4-FFF2-40B4-BE49-F238E27FC236}">
                <a16:creationId xmlns:a16="http://schemas.microsoft.com/office/drawing/2014/main" id="{B9C48E01-2FA7-01D8-2C1E-4EC096258C0B}"/>
              </a:ext>
            </a:extLst>
          </p:cNvPr>
          <p:cNvSpPr/>
          <p:nvPr/>
        </p:nvSpPr>
        <p:spPr>
          <a:xfrm>
            <a:off x="1184863" y="1432934"/>
            <a:ext cx="2146516" cy="930938"/>
          </a:xfrm>
          <a:prstGeom prst="rect">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Architecture of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Database Systems</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(ADBS, </a:t>
            </a:r>
            <a:r>
              <a:rPr lang="en-US" b="1" dirty="0">
                <a:latin typeface="Calibri" panose="020F0502020204030204" pitchFamily="34" charset="0"/>
                <a:cs typeface="Calibri" panose="020F0502020204030204" pitchFamily="34" charset="0"/>
              </a:rPr>
              <a:t>WS</a:t>
            </a:r>
            <a:r>
              <a:rPr lang="en-US" dirty="0">
                <a:latin typeface="Calibri" panose="020F0502020204030204" pitchFamily="34" charset="0"/>
                <a:cs typeface="Calibri" panose="020F0502020204030204" pitchFamily="34" charset="0"/>
              </a:rPr>
              <a:t>)</a:t>
            </a:r>
          </a:p>
        </p:txBody>
      </p:sp>
      <p:sp>
        <p:nvSpPr>
          <p:cNvPr id="7" name="Rectangle 6">
            <a:extLst>
              <a:ext uri="{FF2B5EF4-FFF2-40B4-BE49-F238E27FC236}">
                <a16:creationId xmlns:a16="http://schemas.microsoft.com/office/drawing/2014/main" id="{925B0E7C-17BF-B449-94C2-9C8CB80D9423}"/>
              </a:ext>
            </a:extLst>
          </p:cNvPr>
          <p:cNvSpPr/>
          <p:nvPr/>
        </p:nvSpPr>
        <p:spPr>
          <a:xfrm>
            <a:off x="5477895" y="1433806"/>
            <a:ext cx="2146516" cy="930938"/>
          </a:xfrm>
          <a:prstGeom prst="rect">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Architecture of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ML Systems</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(AMLS, </a:t>
            </a:r>
            <a:r>
              <a:rPr lang="en-US" b="1" dirty="0">
                <a:latin typeface="Calibri" panose="020F0502020204030204" pitchFamily="34" charset="0"/>
                <a:cs typeface="Calibri" panose="020F0502020204030204" pitchFamily="34" charset="0"/>
              </a:rPr>
              <a:t>SS</a:t>
            </a:r>
            <a:r>
              <a:rPr lang="en-US" dirty="0">
                <a:latin typeface="Calibri" panose="020F0502020204030204" pitchFamily="34" charset="0"/>
                <a:cs typeface="Calibri" panose="020F0502020204030204" pitchFamily="34" charset="0"/>
              </a:rPr>
              <a:t>)</a:t>
            </a:r>
          </a:p>
        </p:txBody>
      </p:sp>
      <p:sp>
        <p:nvSpPr>
          <p:cNvPr id="8" name="Rectangle 7">
            <a:extLst>
              <a:ext uri="{FF2B5EF4-FFF2-40B4-BE49-F238E27FC236}">
                <a16:creationId xmlns:a16="http://schemas.microsoft.com/office/drawing/2014/main" id="{15CD68E6-056D-C7AD-7CC4-50489BBBF816}"/>
              </a:ext>
            </a:extLst>
          </p:cNvPr>
          <p:cNvSpPr/>
          <p:nvPr/>
        </p:nvSpPr>
        <p:spPr>
          <a:xfrm>
            <a:off x="3328109" y="3009370"/>
            <a:ext cx="2146516" cy="930938"/>
          </a:xfrm>
          <a:prstGeom prst="rect">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Data Integration and Large-Scale Analysis</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(DIA, </a:t>
            </a:r>
            <a:r>
              <a:rPr lang="en-US" b="1" dirty="0">
                <a:latin typeface="Calibri" panose="020F0502020204030204" pitchFamily="34" charset="0"/>
                <a:cs typeface="Calibri" panose="020F0502020204030204" pitchFamily="34" charset="0"/>
              </a:rPr>
              <a:t>WS</a:t>
            </a:r>
            <a:r>
              <a:rPr lang="en-US" dirty="0">
                <a:latin typeface="Calibri" panose="020F0502020204030204" pitchFamily="34" charset="0"/>
                <a:cs typeface="Calibri" panose="020F0502020204030204" pitchFamily="34" charset="0"/>
              </a:rPr>
              <a:t>)</a:t>
            </a:r>
          </a:p>
        </p:txBody>
      </p:sp>
      <p:cxnSp>
        <p:nvCxnSpPr>
          <p:cNvPr id="9" name="Straight Arrow Connector 8">
            <a:extLst>
              <a:ext uri="{FF2B5EF4-FFF2-40B4-BE49-F238E27FC236}">
                <a16:creationId xmlns:a16="http://schemas.microsoft.com/office/drawing/2014/main" id="{1F19C2D3-9A9A-72EE-E962-4C147F49C666}"/>
              </a:ext>
            </a:extLst>
          </p:cNvPr>
          <p:cNvCxnSpPr>
            <a:stCxn id="5" idx="0"/>
            <a:endCxn id="8" idx="2"/>
          </p:cNvCxnSpPr>
          <p:nvPr/>
        </p:nvCxnSpPr>
        <p:spPr>
          <a:xfrm flipH="1" flipV="1">
            <a:off x="4401367" y="3940308"/>
            <a:ext cx="3270" cy="644627"/>
          </a:xfrm>
          <a:prstGeom prst="straightConnector1">
            <a:avLst/>
          </a:prstGeom>
          <a:ln w="19050">
            <a:solidFill>
              <a:srgbClr val="7889FB"/>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A20D2C9-478A-8263-CBE7-40EBF9A54C4F}"/>
              </a:ext>
            </a:extLst>
          </p:cNvPr>
          <p:cNvCxnSpPr>
            <a:cxnSpLocks/>
            <a:stCxn id="5" idx="3"/>
            <a:endCxn id="7" idx="2"/>
          </p:cNvCxnSpPr>
          <p:nvPr/>
        </p:nvCxnSpPr>
        <p:spPr>
          <a:xfrm flipV="1">
            <a:off x="5477895" y="2364744"/>
            <a:ext cx="1073258" cy="2685660"/>
          </a:xfrm>
          <a:prstGeom prst="straightConnector1">
            <a:avLst/>
          </a:prstGeom>
          <a:ln w="19050">
            <a:solidFill>
              <a:srgbClr val="7889FB"/>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627EB5E-8209-3277-AC13-407739D458B3}"/>
              </a:ext>
            </a:extLst>
          </p:cNvPr>
          <p:cNvCxnSpPr>
            <a:cxnSpLocks/>
            <a:stCxn id="5" idx="1"/>
            <a:endCxn id="6" idx="2"/>
          </p:cNvCxnSpPr>
          <p:nvPr/>
        </p:nvCxnSpPr>
        <p:spPr>
          <a:xfrm flipH="1" flipV="1">
            <a:off x="2258121" y="2363872"/>
            <a:ext cx="1073258" cy="2686532"/>
          </a:xfrm>
          <a:prstGeom prst="straightConnector1">
            <a:avLst/>
          </a:prstGeom>
          <a:ln w="19050">
            <a:solidFill>
              <a:srgbClr val="7889FB"/>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A88232F-3F7D-1D21-A54A-DA267C2E8534}"/>
              </a:ext>
            </a:extLst>
          </p:cNvPr>
          <p:cNvCxnSpPr>
            <a:stCxn id="8" idx="1"/>
          </p:cNvCxnSpPr>
          <p:nvPr/>
        </p:nvCxnSpPr>
        <p:spPr>
          <a:xfrm flipH="1" flipV="1">
            <a:off x="2892703" y="2363437"/>
            <a:ext cx="435406" cy="1111402"/>
          </a:xfrm>
          <a:prstGeom prst="straightConnector1">
            <a:avLst/>
          </a:prstGeom>
          <a:ln w="19050">
            <a:solidFill>
              <a:srgbClr val="7889FB"/>
            </a:solidFill>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0898754-1E77-3FA7-88E5-31C8A476068D}"/>
              </a:ext>
            </a:extLst>
          </p:cNvPr>
          <p:cNvCxnSpPr>
            <a:stCxn id="8" idx="3"/>
          </p:cNvCxnSpPr>
          <p:nvPr/>
        </p:nvCxnSpPr>
        <p:spPr>
          <a:xfrm flipV="1">
            <a:off x="5474625" y="2363872"/>
            <a:ext cx="539899" cy="1110967"/>
          </a:xfrm>
          <a:prstGeom prst="straightConnector1">
            <a:avLst/>
          </a:prstGeom>
          <a:ln w="19050">
            <a:solidFill>
              <a:srgbClr val="7889FB"/>
            </a:solidFill>
            <a:tailEnd type="triangle" w="med" len="lg"/>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DEA42C7-B2FA-2F06-C1B4-F6BAAAE8A10D}"/>
              </a:ext>
            </a:extLst>
          </p:cNvPr>
          <p:cNvSpPr txBox="1"/>
          <p:nvPr/>
        </p:nvSpPr>
        <p:spPr>
          <a:xfrm>
            <a:off x="1190363" y="3009370"/>
            <a:ext cx="875489" cy="369332"/>
          </a:xfrm>
          <a:prstGeom prst="rect">
            <a:avLst/>
          </a:prstGeom>
          <a:noFill/>
        </p:spPr>
        <p:txBody>
          <a:bodyPr wrap="square" lIns="0" rIns="0" rtlCol="0">
            <a:spAutoFit/>
          </a:bodyPr>
          <a:lstStyle/>
          <a:p>
            <a:r>
              <a:rPr lang="en-US" b="1" dirty="0">
                <a:solidFill>
                  <a:srgbClr val="000000"/>
                </a:solidFill>
                <a:latin typeface="Calibri" panose="020F0502020204030204" pitchFamily="34" charset="0"/>
                <a:cs typeface="Calibri" panose="020F0502020204030204" pitchFamily="34" charset="0"/>
              </a:rPr>
              <a:t>Master</a:t>
            </a:r>
          </a:p>
        </p:txBody>
      </p:sp>
      <p:sp>
        <p:nvSpPr>
          <p:cNvPr id="15" name="TextBox 14">
            <a:extLst>
              <a:ext uri="{FF2B5EF4-FFF2-40B4-BE49-F238E27FC236}">
                <a16:creationId xmlns:a16="http://schemas.microsoft.com/office/drawing/2014/main" id="{10D9DCD8-01E6-CE8B-908A-D342BB519B12}"/>
              </a:ext>
            </a:extLst>
          </p:cNvPr>
          <p:cNvSpPr txBox="1"/>
          <p:nvPr/>
        </p:nvSpPr>
        <p:spPr>
          <a:xfrm>
            <a:off x="1196849" y="3618972"/>
            <a:ext cx="875489" cy="369332"/>
          </a:xfrm>
          <a:prstGeom prst="rect">
            <a:avLst/>
          </a:prstGeom>
          <a:noFill/>
        </p:spPr>
        <p:txBody>
          <a:bodyPr wrap="square" lIns="0" rIns="0" rtlCol="0">
            <a:spAutoFit/>
          </a:bodyPr>
          <a:lstStyle/>
          <a:p>
            <a:r>
              <a:rPr lang="en-US" b="1" dirty="0">
                <a:solidFill>
                  <a:srgbClr val="000000"/>
                </a:solidFill>
                <a:latin typeface="Calibri" panose="020F0502020204030204" pitchFamily="34" charset="0"/>
                <a:cs typeface="Calibri" panose="020F0502020204030204" pitchFamily="34" charset="0"/>
              </a:rPr>
              <a:t>Bachelor</a:t>
            </a:r>
          </a:p>
        </p:txBody>
      </p:sp>
      <p:sp>
        <p:nvSpPr>
          <p:cNvPr id="16" name="TextBox 15">
            <a:extLst>
              <a:ext uri="{FF2B5EF4-FFF2-40B4-BE49-F238E27FC236}">
                <a16:creationId xmlns:a16="http://schemas.microsoft.com/office/drawing/2014/main" id="{2787B685-3C5C-2455-9E97-7584B9EE7679}"/>
              </a:ext>
            </a:extLst>
          </p:cNvPr>
          <p:cNvSpPr txBox="1"/>
          <p:nvPr/>
        </p:nvSpPr>
        <p:spPr>
          <a:xfrm>
            <a:off x="5732420" y="4701668"/>
            <a:ext cx="2819469" cy="646331"/>
          </a:xfrm>
          <a:prstGeom prst="rect">
            <a:avLst/>
          </a:prstGeom>
          <a:noFill/>
        </p:spPr>
        <p:txBody>
          <a:bodyPr wrap="square" lIns="0" rIns="0" rtlCol="0">
            <a:spAutoFit/>
          </a:bodyPr>
          <a:lstStyle/>
          <a:p>
            <a:r>
              <a:rPr lang="en-US" dirty="0">
                <a:solidFill>
                  <a:srgbClr val="000000"/>
                </a:solidFill>
                <a:latin typeface="Calibri" panose="020F0502020204030204" pitchFamily="34" charset="0"/>
                <a:cs typeface="Calibri" panose="020F0502020204030204" pitchFamily="34" charset="0"/>
              </a:rPr>
              <a:t>Data management from user/application perspective</a:t>
            </a:r>
          </a:p>
        </p:txBody>
      </p:sp>
      <p:sp>
        <p:nvSpPr>
          <p:cNvPr id="17" name="TextBox 16">
            <a:extLst>
              <a:ext uri="{FF2B5EF4-FFF2-40B4-BE49-F238E27FC236}">
                <a16:creationId xmlns:a16="http://schemas.microsoft.com/office/drawing/2014/main" id="{30CA64E5-EA77-85F4-300D-8D7A59F85759}"/>
              </a:ext>
            </a:extLst>
          </p:cNvPr>
          <p:cNvSpPr txBox="1"/>
          <p:nvPr/>
        </p:nvSpPr>
        <p:spPr>
          <a:xfrm>
            <a:off x="6281089" y="3156218"/>
            <a:ext cx="2180686" cy="646331"/>
          </a:xfrm>
          <a:prstGeom prst="rect">
            <a:avLst/>
          </a:prstGeom>
          <a:noFill/>
        </p:spPr>
        <p:txBody>
          <a:bodyPr wrap="square" lIns="0" rIns="0" rtlCol="0">
            <a:spAutoFit/>
          </a:bodyPr>
          <a:lstStyle/>
          <a:p>
            <a:r>
              <a:rPr lang="en-US" dirty="0">
                <a:solidFill>
                  <a:srgbClr val="000000"/>
                </a:solidFill>
                <a:latin typeface="Calibri" panose="020F0502020204030204" pitchFamily="34" charset="0"/>
                <a:cs typeface="Calibri" panose="020F0502020204030204" pitchFamily="34" charset="0"/>
              </a:rPr>
              <a:t>Distributed </a:t>
            </a:r>
            <a:br>
              <a:rPr lang="en-US" dirty="0">
                <a:solidFill>
                  <a:srgbClr val="000000"/>
                </a:solidFill>
                <a:latin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cs typeface="Calibri" panose="020F0502020204030204" pitchFamily="34" charset="0"/>
              </a:rPr>
              <a:t>Data Management </a:t>
            </a:r>
          </a:p>
        </p:txBody>
      </p:sp>
      <p:sp>
        <p:nvSpPr>
          <p:cNvPr id="18" name="TextBox 17">
            <a:extLst>
              <a:ext uri="{FF2B5EF4-FFF2-40B4-BE49-F238E27FC236}">
                <a16:creationId xmlns:a16="http://schemas.microsoft.com/office/drawing/2014/main" id="{B6CD24C0-2632-4463-CB54-40472A439DA9}"/>
              </a:ext>
            </a:extLst>
          </p:cNvPr>
          <p:cNvSpPr txBox="1"/>
          <p:nvPr/>
        </p:nvSpPr>
        <p:spPr>
          <a:xfrm>
            <a:off x="7775665" y="1420971"/>
            <a:ext cx="2180686" cy="923330"/>
          </a:xfrm>
          <a:prstGeom prst="rect">
            <a:avLst/>
          </a:prstGeom>
          <a:noFill/>
        </p:spPr>
        <p:txBody>
          <a:bodyPr wrap="square" lIns="0" rIns="0" rtlCol="0">
            <a:spAutoFit/>
          </a:bodyPr>
          <a:lstStyle/>
          <a:p>
            <a:r>
              <a:rPr lang="en-US" dirty="0">
                <a:solidFill>
                  <a:srgbClr val="000000"/>
                </a:solidFill>
                <a:latin typeface="Calibri" panose="020F0502020204030204" pitchFamily="34" charset="0"/>
                <a:cs typeface="Calibri" panose="020F0502020204030204" pitchFamily="34" charset="0"/>
              </a:rPr>
              <a:t>ML system internals,</a:t>
            </a:r>
            <a:br>
              <a:rPr lang="en-US" dirty="0">
                <a:solidFill>
                  <a:srgbClr val="000000"/>
                </a:solidFill>
                <a:latin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cs typeface="Calibri" panose="020F0502020204030204" pitchFamily="34" charset="0"/>
              </a:rPr>
              <a:t>data science lifecycle</a:t>
            </a:r>
            <a:br>
              <a:rPr lang="en-US" dirty="0">
                <a:solidFill>
                  <a:srgbClr val="000000"/>
                </a:solidFill>
                <a:latin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cs typeface="Calibri" panose="020F0502020204030204" pitchFamily="34" charset="0"/>
              </a:rPr>
              <a:t> + prog. project</a:t>
            </a:r>
            <a:endParaRPr lang="en-US" b="1" dirty="0">
              <a:solidFill>
                <a:srgbClr val="000000"/>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7B7FC3C-95E0-7192-034D-E7FC83FD2F72}"/>
              </a:ext>
            </a:extLst>
          </p:cNvPr>
          <p:cNvSpPr txBox="1"/>
          <p:nvPr/>
        </p:nvSpPr>
        <p:spPr>
          <a:xfrm>
            <a:off x="3473107" y="1423608"/>
            <a:ext cx="1494073" cy="923330"/>
          </a:xfrm>
          <a:prstGeom prst="rect">
            <a:avLst/>
          </a:prstGeom>
          <a:noFill/>
        </p:spPr>
        <p:txBody>
          <a:bodyPr wrap="square" lIns="0" rIns="0" rtlCol="0">
            <a:spAutoFit/>
          </a:bodyPr>
          <a:lstStyle/>
          <a:p>
            <a:r>
              <a:rPr lang="en-US" dirty="0">
                <a:solidFill>
                  <a:srgbClr val="000000"/>
                </a:solidFill>
                <a:latin typeface="Calibri" panose="020F0502020204030204" pitchFamily="34" charset="0"/>
                <a:cs typeface="Calibri" panose="020F0502020204030204" pitchFamily="34" charset="0"/>
              </a:rPr>
              <a:t>DB system internals </a:t>
            </a:r>
            <a:br>
              <a:rPr lang="en-US" dirty="0">
                <a:solidFill>
                  <a:srgbClr val="000000"/>
                </a:solidFill>
                <a:latin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cs typeface="Calibri" panose="020F0502020204030204" pitchFamily="34" charset="0"/>
              </a:rPr>
              <a:t>+ </a:t>
            </a:r>
            <a:r>
              <a:rPr lang="en-US" dirty="0" err="1">
                <a:solidFill>
                  <a:srgbClr val="000000"/>
                </a:solidFill>
                <a:latin typeface="Calibri" panose="020F0502020204030204" pitchFamily="34" charset="0"/>
                <a:cs typeface="Calibri" panose="020F0502020204030204" pitchFamily="34" charset="0"/>
              </a:rPr>
              <a:t>prog</a:t>
            </a:r>
            <a:r>
              <a:rPr lang="en-US" dirty="0">
                <a:solidFill>
                  <a:srgbClr val="000000"/>
                </a:solidFill>
                <a:latin typeface="Calibri" panose="020F0502020204030204" pitchFamily="34" charset="0"/>
                <a:cs typeface="Calibri" panose="020F0502020204030204" pitchFamily="34" charset="0"/>
              </a:rPr>
              <a:t>. project </a:t>
            </a:r>
          </a:p>
        </p:txBody>
      </p:sp>
      <p:sp>
        <p:nvSpPr>
          <p:cNvPr id="20" name="Rectangle 19">
            <a:extLst>
              <a:ext uri="{FF2B5EF4-FFF2-40B4-BE49-F238E27FC236}">
                <a16:creationId xmlns:a16="http://schemas.microsoft.com/office/drawing/2014/main" id="{029F370A-4EF5-C360-B3CA-2885E1346531}"/>
              </a:ext>
            </a:extLst>
          </p:cNvPr>
          <p:cNvSpPr/>
          <p:nvPr/>
        </p:nvSpPr>
        <p:spPr>
          <a:xfrm>
            <a:off x="633901" y="4034896"/>
            <a:ext cx="1901337" cy="635843"/>
          </a:xfrm>
          <a:prstGeom prst="rect">
            <a:avLst/>
          </a:prstGeom>
          <a:solidFill>
            <a:srgbClr val="7889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Intro to Scientific Methods </a:t>
            </a:r>
            <a:r>
              <a:rPr lang="en-US" dirty="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WS</a:t>
            </a:r>
            <a:r>
              <a:rPr lang="en-US" dirty="0">
                <a:latin typeface="Calibri" panose="020F0502020204030204" pitchFamily="34" charset="0"/>
                <a:cs typeface="Calibri" panose="020F0502020204030204" pitchFamily="34" charset="0"/>
              </a:rPr>
              <a:t>)</a:t>
            </a:r>
          </a:p>
        </p:txBody>
      </p:sp>
      <p:sp>
        <p:nvSpPr>
          <p:cNvPr id="23" name="Rectangle 22">
            <a:extLst>
              <a:ext uri="{FF2B5EF4-FFF2-40B4-BE49-F238E27FC236}">
                <a16:creationId xmlns:a16="http://schemas.microsoft.com/office/drawing/2014/main" id="{A3EFDA48-69D6-443F-36A9-BC99D3750BB8}"/>
              </a:ext>
            </a:extLst>
          </p:cNvPr>
          <p:cNvSpPr/>
          <p:nvPr/>
        </p:nvSpPr>
        <p:spPr>
          <a:xfrm>
            <a:off x="8728697" y="3003656"/>
            <a:ext cx="2146516" cy="93093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SE/PR Large-scale Data Engineering</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(LDE, </a:t>
            </a:r>
            <a:r>
              <a:rPr lang="en-US" b="1" dirty="0" err="1">
                <a:latin typeface="Calibri" panose="020F0502020204030204" pitchFamily="34" charset="0"/>
                <a:cs typeface="Calibri" panose="020F0502020204030204" pitchFamily="34" charset="0"/>
              </a:rPr>
              <a:t>SoSe+WiSe</a:t>
            </a:r>
            <a:r>
              <a:rPr lang="en-US" dirty="0">
                <a:latin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77BF6B4F-3593-1DFE-AED7-30A8DC0332CE}"/>
              </a:ext>
            </a:extLst>
          </p:cNvPr>
          <p:cNvSpPr txBox="1"/>
          <p:nvPr/>
        </p:nvSpPr>
        <p:spPr>
          <a:xfrm>
            <a:off x="8581282" y="4250725"/>
            <a:ext cx="2398755" cy="923330"/>
          </a:xfrm>
          <a:prstGeom prst="rect">
            <a:avLst/>
          </a:prstGeom>
          <a:noFill/>
        </p:spPr>
        <p:txBody>
          <a:bodyPr wrap="square" lIns="0" rIns="0" rtlCol="0">
            <a:spAutoFit/>
          </a:bodyPr>
          <a:lstStyle/>
          <a:p>
            <a:pPr algn="ctr"/>
            <a:r>
              <a:rPr lang="en-US" b="1" dirty="0">
                <a:solidFill>
                  <a:srgbClr val="C00000"/>
                </a:solidFill>
                <a:latin typeface="Calibri" panose="020F0502020204030204" pitchFamily="34" charset="0"/>
                <a:cs typeface="Calibri" panose="020F0502020204030204" pitchFamily="34" charset="0"/>
              </a:rPr>
              <a:t>Supervision of bachelor/master theses</a:t>
            </a:r>
            <a:br>
              <a:rPr lang="en-US" b="1" dirty="0">
                <a:solidFill>
                  <a:srgbClr val="C00000"/>
                </a:solidFill>
                <a:latin typeface="Calibri" panose="020F0502020204030204" pitchFamily="34" charset="0"/>
                <a:cs typeface="Calibri" panose="020F0502020204030204" pitchFamily="34" charset="0"/>
              </a:rPr>
            </a:br>
            <a:r>
              <a:rPr lang="en-US" dirty="0">
                <a:solidFill>
                  <a:srgbClr val="000000"/>
                </a:solidFill>
                <a:latin typeface="Calibri" panose="020F0502020204030204" pitchFamily="34" charset="0"/>
                <a:cs typeface="Calibri" panose="020F0502020204030204" pitchFamily="34" charset="0"/>
              </a:rPr>
              <a:t>(currently 3+12)</a:t>
            </a:r>
          </a:p>
        </p:txBody>
      </p:sp>
      <p:sp>
        <p:nvSpPr>
          <p:cNvPr id="27" name="Rectangle 26">
            <a:extLst>
              <a:ext uri="{FF2B5EF4-FFF2-40B4-BE49-F238E27FC236}">
                <a16:creationId xmlns:a16="http://schemas.microsoft.com/office/drawing/2014/main" id="{3E31582B-EBD5-B91C-8B7F-B04C5D22C144}"/>
              </a:ext>
            </a:extLst>
          </p:cNvPr>
          <p:cNvSpPr/>
          <p:nvPr/>
        </p:nvSpPr>
        <p:spPr>
          <a:xfrm>
            <a:off x="5480569" y="1430763"/>
            <a:ext cx="2146516" cy="93093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Architecture of </a:t>
            </a:r>
            <a:br>
              <a:rPr lang="en-US" b="1" dirty="0">
                <a:latin typeface="Calibri" panose="020F0502020204030204" pitchFamily="34" charset="0"/>
                <a:cs typeface="Calibri" panose="020F0502020204030204" pitchFamily="34" charset="0"/>
              </a:rPr>
            </a:br>
            <a:r>
              <a:rPr lang="en-US" b="1" dirty="0">
                <a:latin typeface="Calibri" panose="020F0502020204030204" pitchFamily="34" charset="0"/>
                <a:cs typeface="Calibri" panose="020F0502020204030204" pitchFamily="34" charset="0"/>
              </a:rPr>
              <a:t>ML Systems</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(AMLS, </a:t>
            </a:r>
            <a:r>
              <a:rPr lang="en-US" b="1" dirty="0" err="1">
                <a:latin typeface="Calibri" panose="020F0502020204030204" pitchFamily="34" charset="0"/>
                <a:cs typeface="Calibri" panose="020F0502020204030204" pitchFamily="34" charset="0"/>
              </a:rPr>
              <a:t>SoSe</a:t>
            </a:r>
            <a:r>
              <a:rPr lang="en-US" dirty="0">
                <a:latin typeface="Calibri" panose="020F0502020204030204" pitchFamily="34" charset="0"/>
                <a:cs typeface="Calibri" panose="020F0502020204030204" pitchFamily="34" charset="0"/>
              </a:rPr>
              <a:t>)</a:t>
            </a:r>
          </a:p>
        </p:txBody>
      </p:sp>
      <p:sp>
        <p:nvSpPr>
          <p:cNvPr id="28" name="Rectangle 27">
            <a:extLst>
              <a:ext uri="{FF2B5EF4-FFF2-40B4-BE49-F238E27FC236}">
                <a16:creationId xmlns:a16="http://schemas.microsoft.com/office/drawing/2014/main" id="{FB16F7F6-73E4-E398-FCE4-04EB0DF3A291}"/>
              </a:ext>
            </a:extLst>
          </p:cNvPr>
          <p:cNvSpPr/>
          <p:nvPr/>
        </p:nvSpPr>
        <p:spPr>
          <a:xfrm>
            <a:off x="3326973" y="3012042"/>
            <a:ext cx="2146516" cy="93093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Calibri" panose="020F0502020204030204" pitchFamily="34" charset="0"/>
                <a:cs typeface="Calibri" panose="020F0502020204030204" pitchFamily="34" charset="0"/>
              </a:rPr>
              <a:t>Data Integration and Large-Scale Analysis</a:t>
            </a:r>
            <a:br>
              <a:rPr lang="en-US" b="1"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(DIA, </a:t>
            </a:r>
            <a:r>
              <a:rPr lang="en-US" b="1" dirty="0" err="1">
                <a:latin typeface="Calibri" panose="020F0502020204030204" pitchFamily="34" charset="0"/>
                <a:cs typeface="Calibri" panose="020F0502020204030204" pitchFamily="34" charset="0"/>
              </a:rPr>
              <a:t>WiSe</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62860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938EF9A-3A47-F1D2-052E-D714DA5FE16A}"/>
              </a:ext>
            </a:extLst>
          </p:cNvPr>
          <p:cNvSpPr>
            <a:spLocks noGrp="1"/>
          </p:cNvSpPr>
          <p:nvPr>
            <p:ph type="body" sz="quarter" idx="14"/>
          </p:nvPr>
        </p:nvSpPr>
        <p:spPr>
          <a:xfrm>
            <a:off x="555867" y="2582402"/>
            <a:ext cx="9999838" cy="717437"/>
          </a:xfrm>
        </p:spPr>
        <p:txBody>
          <a:bodyPr/>
          <a:lstStyle/>
          <a:p>
            <a:r>
              <a:rPr lang="en-US" dirty="0"/>
              <a:t>Course Organization, Outline, and Deliverables</a:t>
            </a:r>
          </a:p>
        </p:txBody>
      </p:sp>
    </p:spTree>
    <p:extLst>
      <p:ext uri="{BB962C8B-B14F-4D97-AF65-F5344CB8AC3E}">
        <p14:creationId xmlns:p14="http://schemas.microsoft.com/office/powerpoint/2010/main" val="3946548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34">
            <a:extLst>
              <a:ext uri="{FF2B5EF4-FFF2-40B4-BE49-F238E27FC236}">
                <a16:creationId xmlns:a16="http://schemas.microsoft.com/office/drawing/2014/main" id="{884487D0-18F9-C993-13A1-66A3BD8C1459}"/>
              </a:ext>
            </a:extLst>
          </p:cNvPr>
          <p:cNvSpPr/>
          <p:nvPr/>
        </p:nvSpPr>
        <p:spPr>
          <a:xfrm>
            <a:off x="1776000" y="2406785"/>
            <a:ext cx="4248434" cy="269861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000000"/>
                </a:solidFill>
              </a:rPr>
              <a:t>Seminar LDE</a:t>
            </a:r>
          </a:p>
          <a:p>
            <a:pPr marL="285750" indent="-285750">
              <a:buFontTx/>
              <a:buChar char="-"/>
            </a:pPr>
            <a:r>
              <a:rPr lang="en-US" dirty="0">
                <a:solidFill>
                  <a:srgbClr val="000000"/>
                </a:solidFill>
              </a:rPr>
              <a:t>Reading &amp; writing scientific papers</a:t>
            </a:r>
          </a:p>
          <a:p>
            <a:pPr marL="285750" indent="-285750">
              <a:buFontTx/>
              <a:buChar char="-"/>
            </a:pPr>
            <a:r>
              <a:rPr lang="en-US" dirty="0">
                <a:solidFill>
                  <a:srgbClr val="000000"/>
                </a:solidFill>
              </a:rPr>
              <a:t>Giving presentations on papers</a:t>
            </a:r>
          </a:p>
          <a:p>
            <a:pPr marL="285750" indent="-285750">
              <a:buFontTx/>
              <a:buChar char="-"/>
            </a:pPr>
            <a:r>
              <a:rPr lang="en-US" dirty="0">
                <a:solidFill>
                  <a:srgbClr val="7889FB"/>
                </a:solidFill>
              </a:rPr>
              <a:t>Summary paper</a:t>
            </a:r>
          </a:p>
          <a:p>
            <a:pPr marL="285750" indent="-285750">
              <a:buFontTx/>
              <a:buChar char="-"/>
            </a:pPr>
            <a:r>
              <a:rPr lang="en-US" dirty="0">
                <a:solidFill>
                  <a:srgbClr val="7889FB"/>
                </a:solidFill>
              </a:rPr>
              <a:t>Presentation</a:t>
            </a:r>
          </a:p>
          <a:p>
            <a:pPr marL="285750" indent="-285750">
              <a:buFontTx/>
              <a:buChar char="-"/>
            </a:pPr>
            <a:r>
              <a:rPr lang="en-US" dirty="0">
                <a:solidFill>
                  <a:srgbClr val="000000"/>
                </a:solidFill>
              </a:rPr>
              <a:t>Lecturer &amp; seminar mentor</a:t>
            </a:r>
          </a:p>
        </p:txBody>
      </p:sp>
      <p:sp>
        <p:nvSpPr>
          <p:cNvPr id="36" name="Rechteck 35">
            <a:extLst>
              <a:ext uri="{FF2B5EF4-FFF2-40B4-BE49-F238E27FC236}">
                <a16:creationId xmlns:a16="http://schemas.microsoft.com/office/drawing/2014/main" id="{E42B46A1-0626-2083-E1E7-1F5E35B0F976}"/>
              </a:ext>
            </a:extLst>
          </p:cNvPr>
          <p:cNvSpPr/>
          <p:nvPr/>
        </p:nvSpPr>
        <p:spPr>
          <a:xfrm>
            <a:off x="6167566" y="2406785"/>
            <a:ext cx="4248434" cy="269861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rgbClr val="000000"/>
                </a:solidFill>
              </a:rPr>
              <a:t>Project LDE</a:t>
            </a:r>
          </a:p>
          <a:p>
            <a:pPr marL="285750" indent="-285750">
              <a:buFontTx/>
              <a:buChar char="-"/>
            </a:pPr>
            <a:r>
              <a:rPr lang="en-US" dirty="0">
                <a:solidFill>
                  <a:srgbClr val="000000"/>
                </a:solidFill>
              </a:rPr>
              <a:t>Building &amp; evaluating prototypes</a:t>
            </a:r>
          </a:p>
          <a:p>
            <a:pPr marL="285750" indent="-285750">
              <a:buFontTx/>
              <a:buChar char="-"/>
            </a:pPr>
            <a:r>
              <a:rPr lang="en-US" dirty="0">
                <a:solidFill>
                  <a:srgbClr val="000000"/>
                </a:solidFill>
              </a:rPr>
              <a:t>Giving presentations on prototypes</a:t>
            </a:r>
          </a:p>
          <a:p>
            <a:pPr marL="285750" indent="-285750">
              <a:buFontTx/>
              <a:buChar char="-"/>
            </a:pPr>
            <a:r>
              <a:rPr lang="en-US" dirty="0">
                <a:solidFill>
                  <a:srgbClr val="7889FB"/>
                </a:solidFill>
              </a:rPr>
              <a:t>Prototype design/</a:t>
            </a:r>
            <a:r>
              <a:rPr lang="en-US" dirty="0" err="1">
                <a:solidFill>
                  <a:srgbClr val="7889FB"/>
                </a:solidFill>
              </a:rPr>
              <a:t>impl</a:t>
            </a:r>
            <a:r>
              <a:rPr lang="en-US" dirty="0">
                <a:solidFill>
                  <a:srgbClr val="7889FB"/>
                </a:solidFill>
              </a:rPr>
              <a:t>/tests/doc</a:t>
            </a:r>
          </a:p>
          <a:p>
            <a:pPr marL="285750" indent="-285750">
              <a:buFontTx/>
              <a:buChar char="-"/>
            </a:pPr>
            <a:r>
              <a:rPr lang="en-US" dirty="0">
                <a:solidFill>
                  <a:srgbClr val="7889FB"/>
                </a:solidFill>
              </a:rPr>
              <a:t>Presentation</a:t>
            </a:r>
          </a:p>
          <a:p>
            <a:pPr marL="285750" indent="-285750">
              <a:buFontTx/>
              <a:buChar char="-"/>
            </a:pPr>
            <a:r>
              <a:rPr lang="en-US" dirty="0">
                <a:solidFill>
                  <a:srgbClr val="000000"/>
                </a:solidFill>
              </a:rPr>
              <a:t>Project mentors</a:t>
            </a:r>
          </a:p>
        </p:txBody>
      </p:sp>
      <p:sp>
        <p:nvSpPr>
          <p:cNvPr id="3" name="Textplatzhalter 2">
            <a:extLst>
              <a:ext uri="{FF2B5EF4-FFF2-40B4-BE49-F238E27FC236}">
                <a16:creationId xmlns:a16="http://schemas.microsoft.com/office/drawing/2014/main" id="{BBA86A97-9525-B5F2-E8CA-38BC3397C23B}"/>
              </a:ext>
            </a:extLst>
          </p:cNvPr>
          <p:cNvSpPr>
            <a:spLocks noGrp="1"/>
          </p:cNvSpPr>
          <p:nvPr>
            <p:ph type="body" sz="quarter" idx="14"/>
          </p:nvPr>
        </p:nvSpPr>
        <p:spPr/>
        <p:txBody>
          <a:bodyPr/>
          <a:lstStyle/>
          <a:p>
            <a:r>
              <a:rPr lang="en-US" dirty="0"/>
              <a:t>Large-scale Data Engineering: Module Overview</a:t>
            </a:r>
          </a:p>
        </p:txBody>
      </p:sp>
      <p:sp>
        <p:nvSpPr>
          <p:cNvPr id="6" name="Rechteck 5">
            <a:extLst>
              <a:ext uri="{FF2B5EF4-FFF2-40B4-BE49-F238E27FC236}">
                <a16:creationId xmlns:a16="http://schemas.microsoft.com/office/drawing/2014/main" id="{4644FE24-D646-D8F2-7FF6-8EA99FA70C92}"/>
              </a:ext>
            </a:extLst>
          </p:cNvPr>
          <p:cNvSpPr/>
          <p:nvPr/>
        </p:nvSpPr>
        <p:spPr>
          <a:xfrm>
            <a:off x="1776000" y="1215272"/>
            <a:ext cx="8640000"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#41086: LDE Seminar + Project (12 ECTS)</a:t>
            </a:r>
          </a:p>
        </p:txBody>
      </p:sp>
      <p:sp>
        <p:nvSpPr>
          <p:cNvPr id="7" name="Rechteck 6">
            <a:extLst>
              <a:ext uri="{FF2B5EF4-FFF2-40B4-BE49-F238E27FC236}">
                <a16:creationId xmlns:a16="http://schemas.microsoft.com/office/drawing/2014/main" id="{F0CF2C60-59C7-4787-5D1F-D14970DB4345}"/>
              </a:ext>
            </a:extLst>
          </p:cNvPr>
          <p:cNvSpPr/>
          <p:nvPr/>
        </p:nvSpPr>
        <p:spPr>
          <a:xfrm>
            <a:off x="1776000" y="1676562"/>
            <a:ext cx="2160000"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#41095: Seminar LDE (3)</a:t>
            </a:r>
          </a:p>
        </p:txBody>
      </p:sp>
      <p:sp>
        <p:nvSpPr>
          <p:cNvPr id="8" name="Rechteck 7">
            <a:extLst>
              <a:ext uri="{FF2B5EF4-FFF2-40B4-BE49-F238E27FC236}">
                <a16:creationId xmlns:a16="http://schemas.microsoft.com/office/drawing/2014/main" id="{38E4DFB1-31DA-ABF3-6DCE-ECFF9BBB21E2}"/>
              </a:ext>
            </a:extLst>
          </p:cNvPr>
          <p:cNvSpPr/>
          <p:nvPr/>
        </p:nvSpPr>
        <p:spPr>
          <a:xfrm>
            <a:off x="4095252" y="1676562"/>
            <a:ext cx="6320748" cy="36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dirty="0"/>
              <a:t>#41094: Project LDE (9 ECTS)</a:t>
            </a:r>
          </a:p>
        </p:txBody>
      </p:sp>
      <p:sp>
        <p:nvSpPr>
          <p:cNvPr id="9" name="Textfeld 8">
            <a:extLst>
              <a:ext uri="{FF2B5EF4-FFF2-40B4-BE49-F238E27FC236}">
                <a16:creationId xmlns:a16="http://schemas.microsoft.com/office/drawing/2014/main" id="{A6FAC91E-10D8-DBB8-6979-0896B88FB8B7}"/>
              </a:ext>
            </a:extLst>
          </p:cNvPr>
          <p:cNvSpPr txBox="1"/>
          <p:nvPr/>
        </p:nvSpPr>
        <p:spPr>
          <a:xfrm>
            <a:off x="10416000" y="1225995"/>
            <a:ext cx="1427570" cy="338554"/>
          </a:xfrm>
          <a:prstGeom prst="rect">
            <a:avLst/>
          </a:prstGeom>
          <a:noFill/>
        </p:spPr>
        <p:txBody>
          <a:bodyPr wrap="none" rtlCol="0">
            <a:spAutoFit/>
          </a:bodyPr>
          <a:lstStyle/>
          <a:p>
            <a:r>
              <a:rPr lang="en-US" sz="1600" b="1" dirty="0">
                <a:solidFill>
                  <a:srgbClr val="7889FB"/>
                </a:solidFill>
              </a:rPr>
              <a:t>13–2 students</a:t>
            </a:r>
          </a:p>
        </p:txBody>
      </p:sp>
      <p:sp>
        <p:nvSpPr>
          <p:cNvPr id="10" name="Textfeld 9">
            <a:extLst>
              <a:ext uri="{FF2B5EF4-FFF2-40B4-BE49-F238E27FC236}">
                <a16:creationId xmlns:a16="http://schemas.microsoft.com/office/drawing/2014/main" id="{0B0B86BF-1817-2B18-1836-ED7BAE8DB329}"/>
              </a:ext>
            </a:extLst>
          </p:cNvPr>
          <p:cNvSpPr txBox="1"/>
          <p:nvPr/>
        </p:nvSpPr>
        <p:spPr>
          <a:xfrm>
            <a:off x="10416001" y="1687285"/>
            <a:ext cx="1381084" cy="338554"/>
          </a:xfrm>
          <a:prstGeom prst="rect">
            <a:avLst/>
          </a:prstGeom>
          <a:noFill/>
        </p:spPr>
        <p:txBody>
          <a:bodyPr wrap="none" rtlCol="0">
            <a:spAutoFit/>
          </a:bodyPr>
          <a:lstStyle/>
          <a:p>
            <a:r>
              <a:rPr lang="en-US" sz="1600" b="1" dirty="0">
                <a:solidFill>
                  <a:srgbClr val="7889FB"/>
                </a:solidFill>
              </a:rPr>
              <a:t>12+2 students</a:t>
            </a:r>
          </a:p>
        </p:txBody>
      </p:sp>
      <p:sp>
        <p:nvSpPr>
          <p:cNvPr id="11" name="Textfeld 10">
            <a:extLst>
              <a:ext uri="{FF2B5EF4-FFF2-40B4-BE49-F238E27FC236}">
                <a16:creationId xmlns:a16="http://schemas.microsoft.com/office/drawing/2014/main" id="{0BA375BC-E548-4D30-CEF5-703CC59B0279}"/>
              </a:ext>
            </a:extLst>
          </p:cNvPr>
          <p:cNvSpPr txBox="1"/>
          <p:nvPr/>
        </p:nvSpPr>
        <p:spPr>
          <a:xfrm>
            <a:off x="596700" y="1687285"/>
            <a:ext cx="1174296" cy="338554"/>
          </a:xfrm>
          <a:prstGeom prst="rect">
            <a:avLst/>
          </a:prstGeom>
          <a:noFill/>
        </p:spPr>
        <p:txBody>
          <a:bodyPr wrap="none" rtlCol="0">
            <a:spAutoFit/>
          </a:bodyPr>
          <a:lstStyle/>
          <a:p>
            <a:pPr algn="r"/>
            <a:r>
              <a:rPr lang="en-US" sz="1600" b="1" dirty="0">
                <a:solidFill>
                  <a:srgbClr val="7889FB"/>
                </a:solidFill>
              </a:rPr>
              <a:t>12 students</a:t>
            </a:r>
          </a:p>
        </p:txBody>
      </p:sp>
      <p:sp>
        <p:nvSpPr>
          <p:cNvPr id="13" name="Textfeld 12">
            <a:extLst>
              <a:ext uri="{FF2B5EF4-FFF2-40B4-BE49-F238E27FC236}">
                <a16:creationId xmlns:a16="http://schemas.microsoft.com/office/drawing/2014/main" id="{4446687C-E476-55BE-6EF0-261ED3AE9C94}"/>
              </a:ext>
            </a:extLst>
          </p:cNvPr>
          <p:cNvSpPr txBox="1"/>
          <p:nvPr/>
        </p:nvSpPr>
        <p:spPr>
          <a:xfrm>
            <a:off x="5180910" y="876718"/>
            <a:ext cx="1830181" cy="338554"/>
          </a:xfrm>
          <a:prstGeom prst="rect">
            <a:avLst/>
          </a:prstGeom>
          <a:noFill/>
        </p:spPr>
        <p:txBody>
          <a:bodyPr wrap="none" rtlCol="0">
            <a:spAutoFit/>
          </a:bodyPr>
          <a:lstStyle/>
          <a:p>
            <a:pPr algn="ctr"/>
            <a:r>
              <a:rPr lang="en-US" sz="1600" b="1" dirty="0">
                <a:solidFill>
                  <a:srgbClr val="7889FB"/>
                </a:solidFill>
              </a:rPr>
              <a:t>20+5 places in total</a:t>
            </a:r>
          </a:p>
        </p:txBody>
      </p:sp>
      <p:sp>
        <p:nvSpPr>
          <p:cNvPr id="16" name="Textfeld 15">
            <a:extLst>
              <a:ext uri="{FF2B5EF4-FFF2-40B4-BE49-F238E27FC236}">
                <a16:creationId xmlns:a16="http://schemas.microsoft.com/office/drawing/2014/main" id="{2C46461B-CEAA-9953-1908-0B48CBD86E68}"/>
              </a:ext>
            </a:extLst>
          </p:cNvPr>
          <p:cNvSpPr txBox="1"/>
          <p:nvPr/>
        </p:nvSpPr>
        <p:spPr>
          <a:xfrm>
            <a:off x="1776000" y="5202013"/>
            <a:ext cx="8620625" cy="646331"/>
          </a:xfrm>
          <a:prstGeom prst="rect">
            <a:avLst/>
          </a:prstGeom>
          <a:noFill/>
        </p:spPr>
        <p:txBody>
          <a:bodyPr wrap="square" rtlCol="0">
            <a:spAutoFit/>
          </a:bodyPr>
          <a:lstStyle/>
          <a:p>
            <a:pPr marL="285750" indent="-285750">
              <a:buFont typeface="Wingdings" panose="05000000000000000000" pitchFamily="2" charset="2"/>
              <a:buChar char="à"/>
            </a:pPr>
            <a:r>
              <a:rPr lang="en-US" dirty="0">
                <a:solidFill>
                  <a:srgbClr val="000000"/>
                </a:solidFill>
              </a:rPr>
              <a:t>In the context of systems for data engineering, data management, machine learning</a:t>
            </a:r>
          </a:p>
          <a:p>
            <a:pPr marL="285750" indent="-285750">
              <a:buFont typeface="Wingdings" panose="05000000000000000000" pitchFamily="2" charset="2"/>
              <a:buChar char="à"/>
            </a:pPr>
            <a:r>
              <a:rPr lang="en-US" dirty="0">
                <a:solidFill>
                  <a:srgbClr val="C40D1E"/>
                </a:solidFill>
              </a:rPr>
              <a:t>In combination: Ideal preparation for a bachelor/master thesis with our group</a:t>
            </a:r>
          </a:p>
        </p:txBody>
      </p:sp>
      <p:pic>
        <p:nvPicPr>
          <p:cNvPr id="17" name="Picture 7">
            <a:extLst>
              <a:ext uri="{FF2B5EF4-FFF2-40B4-BE49-F238E27FC236}">
                <a16:creationId xmlns:a16="http://schemas.microsoft.com/office/drawing/2014/main" id="{38AC1D49-FBDC-D8F1-29CB-72CAE7E85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4727" y="4116765"/>
            <a:ext cx="671267" cy="895184"/>
          </a:xfrm>
          <a:prstGeom prst="rect">
            <a:avLst/>
          </a:prstGeom>
          <a:effectLst/>
        </p:spPr>
      </p:pic>
      <p:pic>
        <p:nvPicPr>
          <p:cNvPr id="18" name="Picture 8">
            <a:extLst>
              <a:ext uri="{FF2B5EF4-FFF2-40B4-BE49-F238E27FC236}">
                <a16:creationId xmlns:a16="http://schemas.microsoft.com/office/drawing/2014/main" id="{A7CF0092-E7E1-29E5-B38C-DD763565B8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080" y="4117041"/>
            <a:ext cx="894633" cy="894633"/>
          </a:xfrm>
          <a:prstGeom prst="rect">
            <a:avLst/>
          </a:prstGeom>
          <a:effectLst/>
        </p:spPr>
      </p:pic>
      <p:pic>
        <p:nvPicPr>
          <p:cNvPr id="19" name="Picture 9">
            <a:extLst>
              <a:ext uri="{FF2B5EF4-FFF2-40B4-BE49-F238E27FC236}">
                <a16:creationId xmlns:a16="http://schemas.microsoft.com/office/drawing/2014/main" id="{E519B9C5-FD13-7745-40A9-8FFD42AB6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8173" y="4117041"/>
            <a:ext cx="643622" cy="894633"/>
          </a:xfrm>
          <a:prstGeom prst="rect">
            <a:avLst/>
          </a:prstGeom>
          <a:effectLst/>
        </p:spPr>
      </p:pic>
      <p:pic>
        <p:nvPicPr>
          <p:cNvPr id="20" name="Picture 16">
            <a:extLst>
              <a:ext uri="{FF2B5EF4-FFF2-40B4-BE49-F238E27FC236}">
                <a16:creationId xmlns:a16="http://schemas.microsoft.com/office/drawing/2014/main" id="{8003B4C4-BF54-F93D-B664-CE8F272C9B3A}"/>
              </a:ext>
            </a:extLst>
          </p:cNvPr>
          <p:cNvPicPr>
            <a:picLocks noChangeAspect="1"/>
          </p:cNvPicPr>
          <p:nvPr/>
        </p:nvPicPr>
        <p:blipFill rotWithShape="1">
          <a:blip r:embed="rId5"/>
          <a:srcRect b="9757"/>
          <a:stretch/>
        </p:blipFill>
        <p:spPr>
          <a:xfrm>
            <a:off x="9248798" y="4117041"/>
            <a:ext cx="660912" cy="894633"/>
          </a:xfrm>
          <a:prstGeom prst="rect">
            <a:avLst/>
          </a:prstGeom>
        </p:spPr>
      </p:pic>
      <p:pic>
        <p:nvPicPr>
          <p:cNvPr id="21" name="Picture 9">
            <a:extLst>
              <a:ext uri="{FF2B5EF4-FFF2-40B4-BE49-F238E27FC236}">
                <a16:creationId xmlns:a16="http://schemas.microsoft.com/office/drawing/2014/main" id="{5BA1F0DC-7E10-6EE1-5F48-E96C18548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2019" y="4117041"/>
            <a:ext cx="643622" cy="894633"/>
          </a:xfrm>
          <a:prstGeom prst="rect">
            <a:avLst/>
          </a:prstGeom>
          <a:effectLst/>
        </p:spPr>
      </p:pic>
      <p:sp>
        <p:nvSpPr>
          <p:cNvPr id="23" name="Textfeld 22">
            <a:extLst>
              <a:ext uri="{FF2B5EF4-FFF2-40B4-BE49-F238E27FC236}">
                <a16:creationId xmlns:a16="http://schemas.microsoft.com/office/drawing/2014/main" id="{8D1B7751-238F-E7D8-5FC2-846CDE35E957}"/>
              </a:ext>
            </a:extLst>
          </p:cNvPr>
          <p:cNvSpPr txBox="1"/>
          <p:nvPr/>
        </p:nvSpPr>
        <p:spPr>
          <a:xfrm>
            <a:off x="8698862" y="888324"/>
            <a:ext cx="1717138" cy="338554"/>
          </a:xfrm>
          <a:prstGeom prst="rect">
            <a:avLst/>
          </a:prstGeom>
          <a:noFill/>
        </p:spPr>
        <p:txBody>
          <a:bodyPr wrap="none" rtlCol="0">
            <a:spAutoFit/>
          </a:bodyPr>
          <a:lstStyle/>
          <a:p>
            <a:pPr algn="r"/>
            <a:r>
              <a:rPr lang="en-US" sz="1600" dirty="0">
                <a:solidFill>
                  <a:schemeClr val="accent1"/>
                </a:solidFill>
              </a:rPr>
              <a:t>bachelor + master</a:t>
            </a:r>
          </a:p>
        </p:txBody>
      </p:sp>
      <p:sp>
        <p:nvSpPr>
          <p:cNvPr id="24" name="Textfeld 23">
            <a:extLst>
              <a:ext uri="{FF2B5EF4-FFF2-40B4-BE49-F238E27FC236}">
                <a16:creationId xmlns:a16="http://schemas.microsoft.com/office/drawing/2014/main" id="{E4A95EAE-6C52-77B3-4DCD-B584311C2FF5}"/>
              </a:ext>
            </a:extLst>
          </p:cNvPr>
          <p:cNvSpPr txBox="1"/>
          <p:nvPr/>
        </p:nvSpPr>
        <p:spPr>
          <a:xfrm>
            <a:off x="9083584" y="2015115"/>
            <a:ext cx="1332416" cy="338554"/>
          </a:xfrm>
          <a:prstGeom prst="rect">
            <a:avLst/>
          </a:prstGeom>
          <a:noFill/>
        </p:spPr>
        <p:txBody>
          <a:bodyPr wrap="none" rtlCol="0">
            <a:spAutoFit/>
          </a:bodyPr>
          <a:lstStyle/>
          <a:p>
            <a:pPr algn="r"/>
            <a:r>
              <a:rPr lang="en-US" sz="1600" dirty="0">
                <a:solidFill>
                  <a:schemeClr val="accent1"/>
                </a:solidFill>
              </a:rPr>
              <a:t>bachelor-only</a:t>
            </a:r>
          </a:p>
        </p:txBody>
      </p:sp>
      <p:sp>
        <p:nvSpPr>
          <p:cNvPr id="25" name="Textfeld 24">
            <a:extLst>
              <a:ext uri="{FF2B5EF4-FFF2-40B4-BE49-F238E27FC236}">
                <a16:creationId xmlns:a16="http://schemas.microsoft.com/office/drawing/2014/main" id="{9E260E6F-D0A6-AD23-555D-B576AD0249B4}"/>
              </a:ext>
            </a:extLst>
          </p:cNvPr>
          <p:cNvSpPr txBox="1"/>
          <p:nvPr/>
        </p:nvSpPr>
        <p:spPr>
          <a:xfrm>
            <a:off x="1776000" y="2063855"/>
            <a:ext cx="1332416" cy="338554"/>
          </a:xfrm>
          <a:prstGeom prst="rect">
            <a:avLst/>
          </a:prstGeom>
          <a:noFill/>
        </p:spPr>
        <p:txBody>
          <a:bodyPr wrap="none" rtlCol="0">
            <a:spAutoFit/>
          </a:bodyPr>
          <a:lstStyle/>
          <a:p>
            <a:r>
              <a:rPr lang="en-US" sz="1600" dirty="0">
                <a:solidFill>
                  <a:schemeClr val="accent1"/>
                </a:solidFill>
              </a:rPr>
              <a:t>bachelor-only</a:t>
            </a:r>
          </a:p>
        </p:txBody>
      </p:sp>
      <p:sp>
        <p:nvSpPr>
          <p:cNvPr id="33" name="Textfeld 32">
            <a:extLst>
              <a:ext uri="{FF2B5EF4-FFF2-40B4-BE49-F238E27FC236}">
                <a16:creationId xmlns:a16="http://schemas.microsoft.com/office/drawing/2014/main" id="{2074A9F9-2562-C63E-DFC8-799CD1249416}"/>
              </a:ext>
            </a:extLst>
          </p:cNvPr>
          <p:cNvSpPr txBox="1"/>
          <p:nvPr/>
        </p:nvSpPr>
        <p:spPr>
          <a:xfrm>
            <a:off x="241477" y="2406785"/>
            <a:ext cx="1534523" cy="523220"/>
          </a:xfrm>
          <a:prstGeom prst="rect">
            <a:avLst/>
          </a:prstGeom>
          <a:noFill/>
        </p:spPr>
        <p:txBody>
          <a:bodyPr wrap="none" rtlCol="0">
            <a:spAutoFit/>
          </a:bodyPr>
          <a:lstStyle/>
          <a:p>
            <a:pPr algn="r"/>
            <a:r>
              <a:rPr lang="en-US" sz="1400" b="1" dirty="0">
                <a:solidFill>
                  <a:srgbClr val="000000"/>
                </a:solidFill>
              </a:rPr>
              <a:t>Mon, 14:00-16:00</a:t>
            </a:r>
          </a:p>
          <a:p>
            <a:pPr algn="r"/>
            <a:r>
              <a:rPr lang="en-US" sz="1400" b="1" dirty="0">
                <a:solidFill>
                  <a:srgbClr val="000000"/>
                </a:solidFill>
              </a:rPr>
              <a:t>TEL 811 &amp; zoom</a:t>
            </a:r>
          </a:p>
        </p:txBody>
      </p:sp>
      <p:sp>
        <p:nvSpPr>
          <p:cNvPr id="34" name="Textfeld 33">
            <a:extLst>
              <a:ext uri="{FF2B5EF4-FFF2-40B4-BE49-F238E27FC236}">
                <a16:creationId xmlns:a16="http://schemas.microsoft.com/office/drawing/2014/main" id="{71C755EB-86C5-9665-09DA-0EE436B2255F}"/>
              </a:ext>
            </a:extLst>
          </p:cNvPr>
          <p:cNvSpPr txBox="1"/>
          <p:nvPr/>
        </p:nvSpPr>
        <p:spPr>
          <a:xfrm>
            <a:off x="10396625" y="2406785"/>
            <a:ext cx="1534523" cy="523220"/>
          </a:xfrm>
          <a:prstGeom prst="rect">
            <a:avLst/>
          </a:prstGeom>
          <a:noFill/>
        </p:spPr>
        <p:txBody>
          <a:bodyPr wrap="none" rtlCol="0">
            <a:spAutoFit/>
          </a:bodyPr>
          <a:lstStyle/>
          <a:p>
            <a:r>
              <a:rPr lang="en-US" sz="1400" b="1" dirty="0">
                <a:solidFill>
                  <a:srgbClr val="000000"/>
                </a:solidFill>
              </a:rPr>
              <a:t>Mon, 16:00-18:00</a:t>
            </a:r>
          </a:p>
          <a:p>
            <a:r>
              <a:rPr lang="en-US" sz="1400" b="1" dirty="0">
                <a:solidFill>
                  <a:srgbClr val="000000"/>
                </a:solidFill>
              </a:rPr>
              <a:t>TEL 811 &amp; zoom</a:t>
            </a:r>
          </a:p>
        </p:txBody>
      </p:sp>
      <p:cxnSp>
        <p:nvCxnSpPr>
          <p:cNvPr id="38" name="Gerade Verbindung mit Pfeil 37">
            <a:extLst>
              <a:ext uri="{FF2B5EF4-FFF2-40B4-BE49-F238E27FC236}">
                <a16:creationId xmlns:a16="http://schemas.microsoft.com/office/drawing/2014/main" id="{22F904A9-7E25-84D8-57D5-FAD5CA9B5384}"/>
              </a:ext>
            </a:extLst>
          </p:cNvPr>
          <p:cNvCxnSpPr/>
          <p:nvPr/>
        </p:nvCxnSpPr>
        <p:spPr>
          <a:xfrm>
            <a:off x="10855325" y="1517650"/>
            <a:ext cx="0" cy="231775"/>
          </a:xfrm>
          <a:prstGeom prst="straightConnector1">
            <a:avLst/>
          </a:prstGeom>
          <a:ln w="28575">
            <a:solidFill>
              <a:srgbClr val="7889F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88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6" grpId="0" animBg="1"/>
      <p:bldP spid="7" grpId="0" animBg="1"/>
      <p:bldP spid="8" grpId="0" animBg="1"/>
      <p:bldP spid="9" grpId="0"/>
      <p:bldP spid="10" grpId="0"/>
      <p:bldP spid="11" grpId="0"/>
      <p:bldP spid="13" grpId="0"/>
      <p:bldP spid="16" grpId="0"/>
      <p:bldP spid="23" grpId="0"/>
      <p:bldP spid="24" grpId="0"/>
      <p:bldP spid="25" grpId="0"/>
      <p:bldP spid="33" grpId="0"/>
      <p:bldP spid="34" grpId="0"/>
    </p:bldLst>
  </p:timing>
</p:sld>
</file>

<file path=ppt/theme/theme1.xml><?xml version="1.0" encoding="utf-8"?>
<a:theme xmlns:a="http://schemas.openxmlformats.org/drawingml/2006/main" name="Titelfolien zur Auswahl">
  <a:themeElements>
    <a:clrScheme name="TU Berlin">
      <a:dk1>
        <a:srgbClr val="434343"/>
      </a:dk1>
      <a:lt1>
        <a:srgbClr val="FFFFFF"/>
      </a:lt1>
      <a:dk2>
        <a:srgbClr val="434343"/>
      </a:dk2>
      <a:lt2>
        <a:srgbClr val="E7E6E6"/>
      </a:lt2>
      <a:accent1>
        <a:srgbClr val="C30D1E"/>
      </a:accent1>
      <a:accent2>
        <a:srgbClr val="B2B2B2"/>
      </a:accent2>
      <a:accent3>
        <a:srgbClr val="FF6C00"/>
      </a:accent3>
      <a:accent4>
        <a:srgbClr val="1F90CC"/>
      </a:accent4>
      <a:accent5>
        <a:srgbClr val="9013FE"/>
      </a:accent5>
      <a:accent6>
        <a:srgbClr val="49CB40"/>
      </a:accent6>
      <a:hlink>
        <a:srgbClr val="C30D1E"/>
      </a:hlink>
      <a:folHlink>
        <a:srgbClr val="C30D1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äsentation9" id="{246E6033-15ED-8042-86E0-B76FF5BFC716}" vid="{848A7489-E40A-E247-AA59-65F245259B10}"/>
    </a:ext>
  </a:extLst>
</a:theme>
</file>

<file path=ppt/theme/theme2.xml><?xml version="1.0" encoding="utf-8"?>
<a:theme xmlns:a="http://schemas.openxmlformats.org/drawingml/2006/main" name="Master für Folgeseiten">
  <a:themeElements>
    <a:clrScheme name="TU Berlin ">
      <a:dk1>
        <a:srgbClr val="434343"/>
      </a:dk1>
      <a:lt1>
        <a:srgbClr val="FFFFFF"/>
      </a:lt1>
      <a:dk2>
        <a:srgbClr val="434343"/>
      </a:dk2>
      <a:lt2>
        <a:srgbClr val="E7E6E6"/>
      </a:lt2>
      <a:accent1>
        <a:srgbClr val="C30D1E"/>
      </a:accent1>
      <a:accent2>
        <a:srgbClr val="B2B2B2"/>
      </a:accent2>
      <a:accent3>
        <a:srgbClr val="FF6C00"/>
      </a:accent3>
      <a:accent4>
        <a:srgbClr val="1F90CC"/>
      </a:accent4>
      <a:accent5>
        <a:srgbClr val="9013FE"/>
      </a:accent5>
      <a:accent6>
        <a:srgbClr val="49CB40"/>
      </a:accent6>
      <a:hlink>
        <a:srgbClr val="C30D1E"/>
      </a:hlink>
      <a:folHlink>
        <a:srgbClr val="C30D1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dirty="0" err="1" smtClean="0">
            <a:solidFill>
              <a:srgbClr val="000000"/>
            </a:solidFill>
          </a:defRPr>
        </a:defPPr>
      </a:lstStyle>
    </a:txDef>
  </a:objectDefaults>
  <a:extraClrSchemeLst/>
  <a:extLst>
    <a:ext uri="{05A4C25C-085E-4340-85A3-A5531E510DB2}">
      <thm15:themeFamily xmlns:thm15="http://schemas.microsoft.com/office/thememl/2012/main" name="Präsentation9" id="{246E6033-15ED-8042-86E0-B76FF5BFC716}" vid="{7CAADE83-5F25-0A48-B83D-03A7471B880E}"/>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TU-Berlin-Praesentation-Master-Verlauf-Orange-Rot</Template>
  <TotalTime>0</TotalTime>
  <Words>4360</Words>
  <Application>Microsoft Office PowerPoint</Application>
  <PresentationFormat>Breitbild</PresentationFormat>
  <Paragraphs>617</Paragraphs>
  <Slides>42</Slides>
  <Notes>1</Notes>
  <HiddenSlides>0</HiddenSlides>
  <MMClips>0</MMClips>
  <ScaleCrop>false</ScaleCrop>
  <HeadingPairs>
    <vt:vector size="6" baseType="variant">
      <vt:variant>
        <vt:lpstr>Verwendete Schriftarten</vt:lpstr>
      </vt:variant>
      <vt:variant>
        <vt:i4>6</vt:i4>
      </vt:variant>
      <vt:variant>
        <vt:lpstr>Design</vt:lpstr>
      </vt:variant>
      <vt:variant>
        <vt:i4>2</vt:i4>
      </vt:variant>
      <vt:variant>
        <vt:lpstr>Folientitel</vt:lpstr>
      </vt:variant>
      <vt:variant>
        <vt:i4>42</vt:i4>
      </vt:variant>
    </vt:vector>
  </HeadingPairs>
  <TitlesOfParts>
    <vt:vector size="50" baseType="lpstr">
      <vt:lpstr>Arial</vt:lpstr>
      <vt:lpstr>Calibri</vt:lpstr>
      <vt:lpstr>Consolas</vt:lpstr>
      <vt:lpstr>Courier New</vt:lpstr>
      <vt:lpstr>OpenSymbol</vt:lpstr>
      <vt:lpstr>Wingdings</vt:lpstr>
      <vt:lpstr>Titelfolien zur Auswahl</vt:lpstr>
      <vt:lpstr>Master für Folgeseiten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Large-scale Data Engineering: Kick-off Meeting</dc:title>
  <dc:creator>Patrick Damme</dc:creator>
  <cp:lastModifiedBy>TU-Pseudonym 3624437813768008</cp:lastModifiedBy>
  <cp:revision>544</cp:revision>
  <cp:lastPrinted>2021-03-24T16:10:50Z</cp:lastPrinted>
  <dcterms:created xsi:type="dcterms:W3CDTF">2023-02-25T13:39:16Z</dcterms:created>
  <dcterms:modified xsi:type="dcterms:W3CDTF">2023-04-18T08:08:33Z</dcterms:modified>
</cp:coreProperties>
</file>